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72" r:id="rId5"/>
    <p:sldId id="261" r:id="rId6"/>
    <p:sldId id="265" r:id="rId7"/>
    <p:sldId id="266" r:id="rId8"/>
    <p:sldId id="267" r:id="rId9"/>
    <p:sldId id="262" r:id="rId10"/>
    <p:sldId id="269" r:id="rId11"/>
    <p:sldId id="270" r:id="rId12"/>
    <p:sldId id="268" r:id="rId13"/>
    <p:sldId id="271" r:id="rId14"/>
    <p:sldId id="263" r:id="rId15"/>
    <p:sldId id="258" r:id="rId16"/>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4D8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88" d="100"/>
          <a:sy n="88" d="100"/>
        </p:scale>
        <p:origin x="-730" y="43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D7B79D4C-55E3-4857-8D75-0EF58F611486}" type="datetimeFigureOut">
              <a:rPr lang="de-DE"/>
              <a:pPr>
                <a:defRPr/>
              </a:pPr>
              <a:t>19.06.2017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AEA3A11B-A442-477A-BD58-FD88F1C03B5C}"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bwMode="auto">
          <a:noFill/>
          <a:ln>
            <a:solidFill>
              <a:srgbClr val="000000"/>
            </a:solidFill>
            <a:miter lim="800000"/>
            <a:headEnd/>
            <a:tailEnd/>
          </a:ln>
        </p:spPr>
      </p:sp>
      <p:sp>
        <p:nvSpPr>
          <p:cNvPr id="20483"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20484"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EEACC7E-E92F-402A-A42B-33DCEA8EA4FC}" type="slidenum">
              <a:rPr lang="de-DE" altLang="de-DE" smtClean="0"/>
              <a:pPr>
                <a:defRPr/>
              </a:pPr>
              <a:t>1</a:t>
            </a:fld>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bwMode="auto">
          <a:noFill/>
          <a:ln>
            <a:solidFill>
              <a:srgbClr val="000000"/>
            </a:solidFill>
            <a:miter lim="800000"/>
            <a:headEnd/>
            <a:tailEnd/>
          </a:ln>
        </p:spPr>
      </p:sp>
      <p:sp>
        <p:nvSpPr>
          <p:cNvPr id="29699"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9700"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9DD3922-798B-4EAA-924D-90A56021D81D}" type="slidenum">
              <a:rPr lang="de-DE" smtClean="0"/>
              <a:pPr>
                <a:defRPr/>
              </a:pPr>
              <a:t>10</a:t>
            </a:fld>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bwMode="auto">
          <a:noFill/>
          <a:ln>
            <a:solidFill>
              <a:srgbClr val="000000"/>
            </a:solidFill>
            <a:miter lim="800000"/>
            <a:headEnd/>
            <a:tailEnd/>
          </a:ln>
        </p:spPr>
      </p:sp>
      <p:sp>
        <p:nvSpPr>
          <p:cNvPr id="30723"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0724"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607BD4B-363B-40A6-A3A5-4189499B2673}" type="slidenum">
              <a:rPr lang="de-DE" smtClean="0"/>
              <a:pPr>
                <a:defRPr/>
              </a:pPr>
              <a:t>11</a:t>
            </a:fld>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bwMode="auto">
          <a:noFill/>
          <a:ln>
            <a:solidFill>
              <a:srgbClr val="000000"/>
            </a:solidFill>
            <a:miter lim="800000"/>
            <a:headEnd/>
            <a:tailEnd/>
          </a:ln>
        </p:spPr>
      </p:sp>
      <p:sp>
        <p:nvSpPr>
          <p:cNvPr id="3174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1748"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246D25B-85B0-4AA3-9F95-A842410AF75C}" type="slidenum">
              <a:rPr lang="de-DE" smtClean="0"/>
              <a:pPr>
                <a:defRPr/>
              </a:pPr>
              <a:t>12</a:t>
            </a:fld>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bildplatzhalter 1"/>
          <p:cNvSpPr>
            <a:spLocks noGrp="1" noRot="1" noChangeAspect="1" noTextEdit="1"/>
          </p:cNvSpPr>
          <p:nvPr>
            <p:ph type="sldImg"/>
          </p:nvPr>
        </p:nvSpPr>
        <p:spPr bwMode="auto">
          <a:noFill/>
          <a:ln>
            <a:solidFill>
              <a:srgbClr val="000000"/>
            </a:solidFill>
            <a:miter lim="800000"/>
            <a:headEnd/>
            <a:tailEnd/>
          </a:ln>
        </p:spPr>
      </p:sp>
      <p:sp>
        <p:nvSpPr>
          <p:cNvPr id="32771"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2772"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35E62FE-3733-4E8E-B804-470EFB2F254C}" type="slidenum">
              <a:rPr lang="de-DE" smtClean="0"/>
              <a:pPr>
                <a:defRPr/>
              </a:pPr>
              <a:t>13</a:t>
            </a:fld>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bwMode="auto">
          <a:noFill/>
          <a:ln>
            <a:solidFill>
              <a:srgbClr val="000000"/>
            </a:solidFill>
            <a:miter lim="800000"/>
            <a:headEnd/>
            <a:tailEnd/>
          </a:ln>
        </p:spPr>
      </p:sp>
      <p:sp>
        <p:nvSpPr>
          <p:cNvPr id="33795"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3796"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C29EEDA-3F57-4BA9-BC47-FE406DCDD5E7}" type="slidenum">
              <a:rPr lang="de-DE" smtClean="0"/>
              <a:pPr>
                <a:defRPr/>
              </a:pPr>
              <a:t>14</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bwMode="auto">
          <a:noFill/>
          <a:ln>
            <a:solidFill>
              <a:srgbClr val="000000"/>
            </a:solidFill>
            <a:miter lim="800000"/>
            <a:headEnd/>
            <a:tailEnd/>
          </a:ln>
        </p:spPr>
      </p:sp>
      <p:sp>
        <p:nvSpPr>
          <p:cNvPr id="2150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1508"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F200C69-194A-4F59-8AD5-35E44285C2B3}" type="slidenum">
              <a:rPr lang="de-DE" smtClean="0"/>
              <a:pPr>
                <a:defRPr/>
              </a:pPr>
              <a:t>2</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p:spPr>
      </p:sp>
      <p:sp>
        <p:nvSpPr>
          <p:cNvPr id="22531"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2532"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68EAB6B-182E-42D2-85F1-25E5EB64929F}" type="slidenum">
              <a:rPr lang="de-DE" smtClean="0"/>
              <a:pPr>
                <a:defRPr/>
              </a:pPr>
              <a:t>3</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p:spPr>
      </p:sp>
      <p:sp>
        <p:nvSpPr>
          <p:cNvPr id="23555"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3556"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B59F4B1-EACC-49A8-BDC7-343A351977BB}" type="slidenum">
              <a:rPr lang="de-DE" smtClean="0"/>
              <a:pPr>
                <a:defRPr/>
              </a:pPr>
              <a:t>4</a:t>
            </a:fld>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p:cNvSpPr>
            <a:spLocks noGrp="1" noRot="1" noChangeAspect="1" noTextEdit="1"/>
          </p:cNvSpPr>
          <p:nvPr>
            <p:ph type="sldImg"/>
          </p:nvPr>
        </p:nvSpPr>
        <p:spPr bwMode="auto">
          <a:noFill/>
          <a:ln>
            <a:solidFill>
              <a:srgbClr val="000000"/>
            </a:solidFill>
            <a:miter lim="800000"/>
            <a:headEnd/>
            <a:tailEnd/>
          </a:ln>
        </p:spPr>
      </p:sp>
      <p:sp>
        <p:nvSpPr>
          <p:cNvPr id="24579"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4580"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4A89F5B-FE5A-4286-9DF2-7ACDFC13009A}" type="slidenum">
              <a:rPr lang="de-DE" smtClean="0"/>
              <a:pPr>
                <a:defRPr/>
              </a:pPr>
              <a:t>5</a:t>
            </a:fld>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bwMode="auto">
          <a:noFill/>
          <a:ln>
            <a:solidFill>
              <a:srgbClr val="000000"/>
            </a:solidFill>
            <a:miter lim="800000"/>
            <a:headEnd/>
            <a:tailEnd/>
          </a:ln>
        </p:spPr>
      </p:sp>
      <p:sp>
        <p:nvSpPr>
          <p:cNvPr id="25603"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5604"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CC0CBA8-A5A4-44F6-81BB-FA8CA0D73111}" type="slidenum">
              <a:rPr lang="de-DE" smtClean="0"/>
              <a:pPr>
                <a:defRPr/>
              </a:pPr>
              <a:t>6</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6628"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60F0041-467F-44F1-8AF0-D0E5F5F6D1DA}" type="slidenum">
              <a:rPr lang="de-DE" smtClean="0"/>
              <a:pPr>
                <a:defRPr/>
              </a:pPr>
              <a:t>7</a:t>
            </a:fld>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7652"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8D554C6-D6C2-4054-B257-026B6F375C27}" type="slidenum">
              <a:rPr lang="de-DE" smtClean="0"/>
              <a:pPr>
                <a:defRPr/>
              </a:pPr>
              <a:t>8</a:t>
            </a:fld>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bwMode="auto">
          <a:noFill/>
          <a:ln>
            <a:solidFill>
              <a:srgbClr val="000000"/>
            </a:solidFill>
            <a:miter lim="800000"/>
            <a:headEnd/>
            <a:tailEnd/>
          </a:ln>
        </p:spPr>
      </p:sp>
      <p:sp>
        <p:nvSpPr>
          <p:cNvPr id="28675"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8676"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96985DE-925B-435B-BF1B-5447E254E437}" type="slidenum">
              <a:rPr lang="de-DE" smtClean="0"/>
              <a:pPr>
                <a:defRPr/>
              </a:pPr>
              <a:t>9</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alpha val="36078"/>
          </a:schemeClr>
        </a:solidFill>
        <a:effectLst/>
      </p:bgPr>
    </p:bg>
    <p:spTree>
      <p:nvGrpSpPr>
        <p:cNvPr id="1" name=""/>
        <p:cNvGrpSpPr/>
        <p:nvPr/>
      </p:nvGrpSpPr>
      <p:grpSpPr>
        <a:xfrm>
          <a:off x="0" y="0"/>
          <a:ext cx="0" cy="0"/>
          <a:chOff x="0" y="0"/>
          <a:chExt cx="0" cy="0"/>
        </a:xfrm>
      </p:grpSpPr>
      <p:sp>
        <p:nvSpPr>
          <p:cNvPr id="4" name="Text Box 13"/>
          <p:cNvSpPr txBox="1">
            <a:spLocks noChangeArrowheads="1"/>
          </p:cNvSpPr>
          <p:nvPr/>
        </p:nvSpPr>
        <p:spPr bwMode="auto">
          <a:xfrm>
            <a:off x="1438275" y="5708650"/>
            <a:ext cx="7262813" cy="276225"/>
          </a:xfrm>
          <a:prstGeom prst="rect">
            <a:avLst/>
          </a:prstGeom>
          <a:noFill/>
          <a:ln>
            <a:noFill/>
          </a:ln>
          <a:extLst>
            <a:ext uri="{909E8E84-426E-40dd-AFC4-6F175D3DCCD1}"/>
            <a:ext uri="{91240B29-F687-4f45-9708-019B960494DF}"/>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de-DE" dirty="0" smtClean="0">
                <a:cs typeface="+mn-cs"/>
              </a:rPr>
              <a:t>3. Südbrandenburger Tag der Immobilienwirtschaft , IHK Cottbus</a:t>
            </a:r>
            <a:endParaRPr lang="de-DE" sz="1500" dirty="0" smtClean="0">
              <a:solidFill>
                <a:srgbClr val="000000"/>
              </a:solidFill>
              <a:cs typeface="+mn-cs"/>
            </a:endParaRPr>
          </a:p>
        </p:txBody>
      </p:sp>
      <p:sp>
        <p:nvSpPr>
          <p:cNvPr id="5" name="Rectangle 22"/>
          <p:cNvSpPr>
            <a:spLocks noChangeArrowheads="1"/>
          </p:cNvSpPr>
          <p:nvPr/>
        </p:nvSpPr>
        <p:spPr bwMode="auto">
          <a:xfrm>
            <a:off x="0" y="3760788"/>
            <a:ext cx="5514975" cy="1108075"/>
          </a:xfrm>
          <a:prstGeom prst="rect">
            <a:avLst/>
          </a:prstGeom>
          <a:solidFill>
            <a:srgbClr val="144D8B"/>
          </a:solidFill>
          <a:ln>
            <a:noFill/>
          </a:ln>
          <a:extLst>
            <a:ext uri="{91240B29-F687-4f45-9708-019B960494DF}"/>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6" name="Line 23"/>
          <p:cNvSpPr>
            <a:spLocks noChangeShapeType="1"/>
          </p:cNvSpPr>
          <p:nvPr/>
        </p:nvSpPr>
        <p:spPr bwMode="auto">
          <a:xfrm>
            <a:off x="5514975" y="3776663"/>
            <a:ext cx="3627438" cy="0"/>
          </a:xfrm>
          <a:prstGeom prst="line">
            <a:avLst/>
          </a:prstGeom>
          <a:solidFill>
            <a:srgbClr val="144D8B"/>
          </a:solidFill>
          <a:ln w="12700">
            <a:solidFill>
              <a:srgbClr val="144D8B"/>
            </a:solidFill>
            <a:round/>
            <a:headEnd/>
            <a:tailEnd/>
          </a:ln>
          <a:extLst/>
        </p:spPr>
        <p:txBody>
          <a:bodyPr/>
          <a:lstStyle/>
          <a:p>
            <a:pPr>
              <a:defRPr/>
            </a:pPr>
            <a:endParaRPr lang="de-DE">
              <a:cs typeface="+mn-cs"/>
            </a:endParaRPr>
          </a:p>
        </p:txBody>
      </p:sp>
      <p:sp>
        <p:nvSpPr>
          <p:cNvPr id="7" name="Rectangle 24"/>
          <p:cNvSpPr>
            <a:spLocks noChangeArrowheads="1"/>
          </p:cNvSpPr>
          <p:nvPr/>
        </p:nvSpPr>
        <p:spPr bwMode="auto">
          <a:xfrm>
            <a:off x="-6350" y="3576638"/>
            <a:ext cx="5514975" cy="193675"/>
          </a:xfrm>
          <a:prstGeom prst="rect">
            <a:avLst/>
          </a:prstGeom>
          <a:solidFill>
            <a:srgbClr val="144D8B"/>
          </a:solidFill>
          <a:ln>
            <a:noFill/>
          </a:ln>
          <a:extLst>
            <a:ext uri="{91240B29-F687-4f45-9708-019B960494DF}"/>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8" name="Rectangle 9"/>
          <p:cNvSpPr>
            <a:spLocks noChangeArrowheads="1"/>
          </p:cNvSpPr>
          <p:nvPr/>
        </p:nvSpPr>
        <p:spPr bwMode="auto">
          <a:xfrm>
            <a:off x="0" y="442913"/>
            <a:ext cx="5553075" cy="223837"/>
          </a:xfrm>
          <a:prstGeom prst="rect">
            <a:avLst/>
          </a:prstGeom>
          <a:solidFill>
            <a:srgbClr val="144D8B"/>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9" name="Rectangle 11"/>
          <p:cNvSpPr>
            <a:spLocks noChangeArrowheads="1"/>
          </p:cNvSpPr>
          <p:nvPr/>
        </p:nvSpPr>
        <p:spPr bwMode="auto">
          <a:xfrm>
            <a:off x="0" y="6229350"/>
            <a:ext cx="9144000" cy="628650"/>
          </a:xfrm>
          <a:prstGeom prst="rect">
            <a:avLst/>
          </a:prstGeom>
          <a:solidFill>
            <a:srgbClr val="144D8B"/>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10" name="Line 15"/>
          <p:cNvSpPr>
            <a:spLocks noChangeShapeType="1"/>
          </p:cNvSpPr>
          <p:nvPr/>
        </p:nvSpPr>
        <p:spPr bwMode="auto">
          <a:xfrm>
            <a:off x="0" y="6010275"/>
            <a:ext cx="9144000" cy="0"/>
          </a:xfrm>
          <a:prstGeom prst="line">
            <a:avLst/>
          </a:prstGeom>
          <a:noFill/>
          <a:ln w="9525">
            <a:solidFill>
              <a:srgbClr val="00389A"/>
            </a:solidFill>
            <a:round/>
            <a:headEnd/>
            <a:tailEnd/>
          </a:ln>
          <a:extLst>
            <a:ext uri="{909E8E84-426E-40dd-AFC4-6F175D3DCCD1}"/>
          </a:extLst>
        </p:spPr>
        <p:txBody>
          <a:bodyPr/>
          <a:lstStyle/>
          <a:p>
            <a:pPr>
              <a:defRPr/>
            </a:pPr>
            <a:endParaRPr lang="de-DE">
              <a:cs typeface="+mn-cs"/>
            </a:endParaRPr>
          </a:p>
        </p:txBody>
      </p:sp>
      <p:sp>
        <p:nvSpPr>
          <p:cNvPr id="11" name="Line 20"/>
          <p:cNvSpPr>
            <a:spLocks noChangeShapeType="1"/>
          </p:cNvSpPr>
          <p:nvPr/>
        </p:nvSpPr>
        <p:spPr bwMode="auto">
          <a:xfrm>
            <a:off x="0" y="2038350"/>
            <a:ext cx="9144000" cy="0"/>
          </a:xfrm>
          <a:prstGeom prst="line">
            <a:avLst/>
          </a:prstGeom>
          <a:noFill/>
          <a:ln w="12700">
            <a:solidFill>
              <a:srgbClr val="144D8B"/>
            </a:solidFill>
            <a:round/>
            <a:headEnd/>
            <a:tailEnd/>
          </a:ln>
          <a:extLst>
            <a:ext uri="{909E8E84-426E-40dd-AFC4-6F175D3DCCD1}"/>
          </a:extLst>
        </p:spPr>
        <p:txBody>
          <a:bodyPr/>
          <a:lstStyle/>
          <a:p>
            <a:pPr>
              <a:defRPr/>
            </a:pPr>
            <a:endParaRPr lang="de-DE">
              <a:cs typeface="+mn-cs"/>
            </a:endParaRPr>
          </a:p>
        </p:txBody>
      </p:sp>
      <p:sp>
        <p:nvSpPr>
          <p:cNvPr id="12" name="Text Box 25"/>
          <p:cNvSpPr txBox="1">
            <a:spLocks noChangeArrowheads="1"/>
          </p:cNvSpPr>
          <p:nvPr/>
        </p:nvSpPr>
        <p:spPr bwMode="auto">
          <a:xfrm>
            <a:off x="6804025" y="6530975"/>
            <a:ext cx="2157413" cy="215900"/>
          </a:xfrm>
          <a:prstGeom prst="rect">
            <a:avLst/>
          </a:prstGeom>
          <a:solidFill>
            <a:srgbClr val="144D8B"/>
          </a:solidFill>
          <a:ln>
            <a:noFill/>
          </a:ln>
          <a:extLst/>
        </p:spPr>
        <p:txBody>
          <a:bodyPr lIns="0" tIns="0" rIns="0" bIns="0" anchor="b">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de-DE" sz="1400" dirty="0" smtClean="0">
                <a:solidFill>
                  <a:schemeClr val="bg1"/>
                </a:solidFill>
                <a:cs typeface="+mn-cs"/>
              </a:rPr>
              <a:t>www.ka-rechtsanwalt.eu</a:t>
            </a:r>
          </a:p>
        </p:txBody>
      </p:sp>
      <p:sp>
        <p:nvSpPr>
          <p:cNvPr id="3074" name="Rectangle 2"/>
          <p:cNvSpPr>
            <a:spLocks noGrp="1" noChangeArrowheads="1"/>
          </p:cNvSpPr>
          <p:nvPr>
            <p:ph type="ctrTitle"/>
          </p:nvPr>
        </p:nvSpPr>
        <p:spPr>
          <a:xfrm>
            <a:off x="1438275" y="2159000"/>
            <a:ext cx="7054850" cy="549275"/>
          </a:xfrm>
        </p:spPr>
        <p:txBody>
          <a:bodyPr lIns="0" tIns="0" rIns="0" bIns="0"/>
          <a:lstStyle>
            <a:lvl1pPr>
              <a:defRPr sz="1200" b="0" baseline="0">
                <a:solidFill>
                  <a:srgbClr val="000000"/>
                </a:solidFill>
              </a:defRPr>
            </a:lvl1pPr>
          </a:lstStyle>
          <a:p>
            <a:r>
              <a:rPr lang="de-DE" smtClean="0"/>
              <a:t>Titelmasterformat durch Klicken bearbeiten</a:t>
            </a:r>
            <a:endParaRPr lang="de-DE" dirty="0"/>
          </a:p>
        </p:txBody>
      </p:sp>
      <p:sp>
        <p:nvSpPr>
          <p:cNvPr id="3075" name="Rectangle 3"/>
          <p:cNvSpPr>
            <a:spLocks noGrp="1" noChangeArrowheads="1"/>
          </p:cNvSpPr>
          <p:nvPr>
            <p:ph type="subTitle" idx="1"/>
          </p:nvPr>
        </p:nvSpPr>
        <p:spPr>
          <a:xfrm>
            <a:off x="1438275" y="2878138"/>
            <a:ext cx="7021513" cy="550862"/>
          </a:xfrm>
        </p:spPr>
        <p:txBody>
          <a:bodyPr lIns="0" tIns="0" rIns="0" bIns="0"/>
          <a:lstStyle>
            <a:lvl1pPr marL="0" indent="0">
              <a:buFont typeface="Webdings" pitchFamily="18" charset="2"/>
              <a:buNone/>
              <a:defRPr sz="1200" b="1">
                <a:solidFill>
                  <a:srgbClr val="000000"/>
                </a:solidFill>
              </a:defRPr>
            </a:lvl1pPr>
          </a:lstStyle>
          <a:p>
            <a:r>
              <a:rPr lang="de-DE" dirty="0" smtClean="0"/>
              <a:t>Master-Untertitelformat bearbeiten</a:t>
            </a:r>
            <a:endParaRPr lang="de-DE" dirty="0"/>
          </a:p>
        </p:txBody>
      </p:sp>
      <p:pic>
        <p:nvPicPr>
          <p:cNvPr id="47106" name="Picture 2"/>
          <p:cNvPicPr>
            <a:picLocks noChangeAspect="1" noChangeArrowheads="1"/>
          </p:cNvPicPr>
          <p:nvPr userDrawn="1"/>
        </p:nvPicPr>
        <p:blipFill>
          <a:blip r:embed="rId2" cstate="print"/>
          <a:srcRect/>
          <a:stretch>
            <a:fillRect/>
          </a:stretch>
        </p:blipFill>
        <p:spPr bwMode="auto">
          <a:xfrm>
            <a:off x="5724128" y="260648"/>
            <a:ext cx="2952328" cy="43970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67525" y="708025"/>
            <a:ext cx="1881188" cy="5418138"/>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1222375" y="708025"/>
            <a:ext cx="5492750" cy="5418138"/>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1222375" y="1600200"/>
            <a:ext cx="36861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60950" y="1600200"/>
            <a:ext cx="36877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auf Platzhalter ziehen oder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331788"/>
            <a:ext cx="6321425" cy="176212"/>
          </a:xfrm>
          <a:prstGeom prst="rect">
            <a:avLst/>
          </a:prstGeom>
          <a:solidFill>
            <a:srgbClr val="144D8B"/>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1027" name="Rectangle 8"/>
          <p:cNvSpPr>
            <a:spLocks noChangeArrowheads="1"/>
          </p:cNvSpPr>
          <p:nvPr/>
        </p:nvSpPr>
        <p:spPr bwMode="auto">
          <a:xfrm>
            <a:off x="69850" y="6405563"/>
            <a:ext cx="1095375" cy="215900"/>
          </a:xfrm>
          <a:prstGeom prst="rect">
            <a:avLst/>
          </a:prstGeom>
          <a:noFill/>
          <a:ln>
            <a:noFill/>
          </a:ln>
          <a:extLst>
            <a:ext uri="{909E8E84-426E-40dd-AFC4-6F175D3DCCD1}"/>
            <a:ext uri="{91240B29-F687-4f45-9708-019B960494DF}"/>
          </a:extLst>
        </p:spPr>
        <p:txBody>
          <a:bodyPr lIns="0" tIns="0" rIns="0" bIns="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de-DE" altLang="de-DE" sz="1100" dirty="0">
                <a:solidFill>
                  <a:srgbClr val="000000"/>
                </a:solidFill>
                <a:cs typeface="+mn-cs"/>
              </a:rPr>
              <a:t>Folie </a:t>
            </a:r>
            <a:fld id="{A28ADD56-1D9A-448D-8A58-2FF16DE08413}" type="slidenum">
              <a:rPr lang="de-DE" altLang="de-DE" sz="1100">
                <a:solidFill>
                  <a:srgbClr val="000000"/>
                </a:solidFill>
                <a:cs typeface="+mn-cs"/>
              </a:rPr>
              <a:pPr>
                <a:defRPr/>
              </a:pPr>
              <a:t>‹Nr.›</a:t>
            </a:fld>
            <a:r>
              <a:rPr lang="de-DE" altLang="de-DE" sz="1100" dirty="0">
                <a:solidFill>
                  <a:srgbClr val="000000"/>
                </a:solidFill>
                <a:cs typeface="+mn-cs"/>
              </a:rPr>
              <a:t> von </a:t>
            </a:r>
            <a:r>
              <a:rPr lang="de-DE" altLang="de-DE" sz="1100" dirty="0" smtClean="0">
                <a:solidFill>
                  <a:srgbClr val="000000"/>
                </a:solidFill>
                <a:cs typeface="+mn-cs"/>
              </a:rPr>
              <a:t>16</a:t>
            </a:r>
            <a:endParaRPr lang="de-DE" altLang="de-DE" sz="1100" dirty="0">
              <a:solidFill>
                <a:srgbClr val="000000"/>
              </a:solidFill>
              <a:cs typeface="+mn-cs"/>
            </a:endParaRPr>
          </a:p>
        </p:txBody>
      </p:sp>
      <p:sp>
        <p:nvSpPr>
          <p:cNvPr id="1028" name="Rectangle 9"/>
          <p:cNvSpPr>
            <a:spLocks noChangeArrowheads="1"/>
          </p:cNvSpPr>
          <p:nvPr/>
        </p:nvSpPr>
        <p:spPr bwMode="auto">
          <a:xfrm>
            <a:off x="0" y="6645275"/>
            <a:ext cx="1241425" cy="212725"/>
          </a:xfrm>
          <a:prstGeom prst="rect">
            <a:avLst/>
          </a:prstGeom>
          <a:solidFill>
            <a:srgbClr val="144D8B"/>
          </a:solidFill>
          <a:ln w="9525">
            <a:solidFill>
              <a:srgbClr val="144D8B"/>
            </a:solidFill>
            <a:miter lim="800000"/>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sp>
        <p:nvSpPr>
          <p:cNvPr id="1029" name="Line 10"/>
          <p:cNvSpPr>
            <a:spLocks noChangeShapeType="1"/>
          </p:cNvSpPr>
          <p:nvPr/>
        </p:nvSpPr>
        <p:spPr bwMode="auto">
          <a:xfrm>
            <a:off x="0" y="6426200"/>
            <a:ext cx="1246188" cy="0"/>
          </a:xfrm>
          <a:prstGeom prst="line">
            <a:avLst/>
          </a:prstGeom>
          <a:noFill/>
          <a:ln w="9525">
            <a:solidFill>
              <a:srgbClr val="00389A"/>
            </a:solidFill>
            <a:round/>
            <a:headEnd/>
            <a:tailEnd/>
          </a:ln>
          <a:extLst>
            <a:ext uri="{909E8E84-426E-40dd-AFC4-6F175D3DCCD1}"/>
          </a:extLst>
        </p:spPr>
        <p:txBody>
          <a:bodyPr/>
          <a:lstStyle/>
          <a:p>
            <a:pPr>
              <a:defRPr/>
            </a:pPr>
            <a:endParaRPr lang="de-DE">
              <a:cs typeface="+mn-cs"/>
            </a:endParaRPr>
          </a:p>
        </p:txBody>
      </p:sp>
      <p:sp>
        <p:nvSpPr>
          <p:cNvPr id="1030" name="Line 11"/>
          <p:cNvSpPr>
            <a:spLocks noChangeShapeType="1"/>
          </p:cNvSpPr>
          <p:nvPr/>
        </p:nvSpPr>
        <p:spPr bwMode="auto">
          <a:xfrm flipV="1">
            <a:off x="1246188" y="6426200"/>
            <a:ext cx="0" cy="217488"/>
          </a:xfrm>
          <a:prstGeom prst="line">
            <a:avLst/>
          </a:prstGeom>
          <a:noFill/>
          <a:ln w="9525">
            <a:solidFill>
              <a:srgbClr val="00389A"/>
            </a:solidFill>
            <a:round/>
            <a:headEnd/>
            <a:tailEnd/>
          </a:ln>
          <a:extLst>
            <a:ext uri="{909E8E84-426E-40dd-AFC4-6F175D3DCCD1}"/>
          </a:extLst>
        </p:spPr>
        <p:txBody>
          <a:bodyPr/>
          <a:lstStyle/>
          <a:p>
            <a:pPr>
              <a:defRPr/>
            </a:pPr>
            <a:endParaRPr lang="de-DE">
              <a:cs typeface="+mn-cs"/>
            </a:endParaRPr>
          </a:p>
        </p:txBody>
      </p:sp>
      <p:sp>
        <p:nvSpPr>
          <p:cNvPr id="1031" name="Rectangle 13"/>
          <p:cNvSpPr>
            <a:spLocks noChangeArrowheads="1"/>
          </p:cNvSpPr>
          <p:nvPr/>
        </p:nvSpPr>
        <p:spPr bwMode="auto">
          <a:xfrm>
            <a:off x="6659563" y="6381750"/>
            <a:ext cx="2214562" cy="169863"/>
          </a:xfrm>
          <a:prstGeom prst="rect">
            <a:avLst/>
          </a:prstGeom>
          <a:noFill/>
          <a:ln>
            <a:noFill/>
          </a:ln>
          <a:extLst>
            <a:ext uri="{909E8E84-426E-40dd-AFC4-6F175D3DCCD1}"/>
            <a:ext uri="{91240B29-F687-4f45-9708-019B960494DF}"/>
          </a:extLst>
        </p:spPr>
        <p:txBody>
          <a:bodyPr lIns="0" tIns="0" rIns="0" bIns="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defRPr/>
            </a:pPr>
            <a:r>
              <a:rPr lang="de-DE" altLang="de-DE" sz="1100" dirty="0" err="1" smtClean="0">
                <a:cs typeface="+mn-cs"/>
              </a:rPr>
              <a:t>Prolemmieter</a:t>
            </a:r>
            <a:r>
              <a:rPr lang="de-DE" altLang="de-DE" sz="1100" dirty="0" smtClean="0">
                <a:cs typeface="+mn-cs"/>
              </a:rPr>
              <a:t>, IHK Cottbus 2017</a:t>
            </a:r>
            <a:endParaRPr lang="de-DE" altLang="de-DE" sz="1100" dirty="0">
              <a:cs typeface="+mn-cs"/>
            </a:endParaRPr>
          </a:p>
        </p:txBody>
      </p:sp>
      <p:sp>
        <p:nvSpPr>
          <p:cNvPr id="1032" name="Rectangle 15"/>
          <p:cNvSpPr>
            <a:spLocks noGrp="1" noChangeArrowheads="1"/>
          </p:cNvSpPr>
          <p:nvPr>
            <p:ph type="title"/>
          </p:nvPr>
        </p:nvSpPr>
        <p:spPr bwMode="auto">
          <a:xfrm>
            <a:off x="1222375" y="708025"/>
            <a:ext cx="7526338" cy="633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de-DE" smtClean="0"/>
              <a:t>Titelmasterformat durch Klicken bearbeiten</a:t>
            </a:r>
          </a:p>
        </p:txBody>
      </p:sp>
      <p:sp>
        <p:nvSpPr>
          <p:cNvPr id="1033" name="Rectangle 16"/>
          <p:cNvSpPr>
            <a:spLocks noGrp="1" noChangeArrowheads="1"/>
          </p:cNvSpPr>
          <p:nvPr>
            <p:ph type="body" idx="1"/>
          </p:nvPr>
        </p:nvSpPr>
        <p:spPr bwMode="auto">
          <a:xfrm>
            <a:off x="1222375" y="1600200"/>
            <a:ext cx="7526338"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de-DE" dirty="0" smtClean="0"/>
              <a:t>Textmasterformate durch Klicken bearbeiten</a:t>
            </a:r>
          </a:p>
          <a:p>
            <a:pPr lvl="1"/>
            <a:r>
              <a:rPr lang="de-DE" altLang="de-DE" dirty="0" smtClean="0"/>
              <a:t>Zweite Ebene</a:t>
            </a:r>
          </a:p>
          <a:p>
            <a:pPr lvl="2"/>
            <a:r>
              <a:rPr lang="de-DE" altLang="de-DE" dirty="0" smtClean="0"/>
              <a:t>Dritte Ebene</a:t>
            </a:r>
          </a:p>
          <a:p>
            <a:pPr lvl="3"/>
            <a:r>
              <a:rPr lang="de-DE" altLang="de-DE" dirty="0" smtClean="0"/>
              <a:t>Vierte Ebene</a:t>
            </a:r>
          </a:p>
          <a:p>
            <a:pPr lvl="4"/>
            <a:r>
              <a:rPr lang="de-DE" altLang="de-DE" dirty="0" smtClean="0"/>
              <a:t>Fünfte Ebene</a:t>
            </a:r>
          </a:p>
        </p:txBody>
      </p:sp>
      <p:sp>
        <p:nvSpPr>
          <p:cNvPr id="1035" name="Rectangle 17"/>
          <p:cNvSpPr>
            <a:spLocks noChangeArrowheads="1"/>
          </p:cNvSpPr>
          <p:nvPr/>
        </p:nvSpPr>
        <p:spPr bwMode="auto">
          <a:xfrm>
            <a:off x="1331913" y="6380163"/>
            <a:ext cx="5903912" cy="217487"/>
          </a:xfrm>
          <a:prstGeom prst="rect">
            <a:avLst/>
          </a:prstGeom>
          <a:noFill/>
          <a:ln>
            <a:noFill/>
          </a:ln>
          <a:extLst>
            <a:ext uri="{909E8E84-426E-40dd-AFC4-6F175D3DCCD1}"/>
            <a:ext uri="{91240B29-F687-4f45-9708-019B960494DF}"/>
          </a:extLst>
        </p:spPr>
        <p:txBody>
          <a:bodyPr lIns="0" tIns="0" rIns="0" bIns="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de-DE" altLang="de-DE" sz="1100" dirty="0" smtClean="0">
                <a:cs typeface="+mn-cs"/>
              </a:rPr>
              <a:t>Peter Albert</a:t>
            </a:r>
            <a:endParaRPr lang="de-DE" altLang="de-DE" sz="1100" dirty="0">
              <a:cs typeface="+mn-cs"/>
            </a:endParaRPr>
          </a:p>
        </p:txBody>
      </p:sp>
      <p:sp>
        <p:nvSpPr>
          <p:cNvPr id="1036" name="Rectangle 9"/>
          <p:cNvSpPr>
            <a:spLocks noChangeArrowheads="1"/>
          </p:cNvSpPr>
          <p:nvPr/>
        </p:nvSpPr>
        <p:spPr bwMode="auto">
          <a:xfrm>
            <a:off x="1252538" y="6645275"/>
            <a:ext cx="7891462" cy="212725"/>
          </a:xfrm>
          <a:prstGeom prst="rect">
            <a:avLst/>
          </a:prstGeom>
          <a:solidFill>
            <a:srgbClr val="144D8B"/>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cs typeface="+mn-cs"/>
            </a:endParaRPr>
          </a:p>
        </p:txBody>
      </p:sp>
      <p:pic>
        <p:nvPicPr>
          <p:cNvPr id="13" name="Picture 2"/>
          <p:cNvPicPr>
            <a:picLocks noChangeAspect="1" noChangeArrowheads="1"/>
          </p:cNvPicPr>
          <p:nvPr userDrawn="1"/>
        </p:nvPicPr>
        <p:blipFill>
          <a:blip r:embed="rId13" cstate="print"/>
          <a:srcRect/>
          <a:stretch>
            <a:fillRect/>
          </a:stretch>
        </p:blipFill>
        <p:spPr bwMode="auto">
          <a:xfrm>
            <a:off x="6372200" y="188640"/>
            <a:ext cx="2417415" cy="36004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iming>
    <p:tnLst>
      <p:par>
        <p:cTn id="1" dur="indefinite" restart="never" nodeType="tmRoot"/>
      </p:par>
    </p:tnLst>
  </p:timing>
  <p:txStyles>
    <p:titleStyle>
      <a:lvl1pPr algn="l" rtl="0" eaLnBrk="0" fontAlgn="base" hangingPunct="0">
        <a:spcBef>
          <a:spcPct val="0"/>
        </a:spcBef>
        <a:spcAft>
          <a:spcPct val="0"/>
        </a:spcAft>
        <a:defRPr sz="2200" b="1">
          <a:solidFill>
            <a:schemeClr val="tx1"/>
          </a:solidFill>
          <a:latin typeface="+mj-lt"/>
          <a:ea typeface="+mj-ea"/>
          <a:cs typeface="+mj-cs"/>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eaLnBrk="1" fontAlgn="base" hangingPunct="1">
        <a:spcBef>
          <a:spcPct val="0"/>
        </a:spcBef>
        <a:spcAft>
          <a:spcPct val="0"/>
        </a:spcAft>
        <a:defRPr sz="2200" b="1">
          <a:solidFill>
            <a:schemeClr val="accent2"/>
          </a:solidFill>
          <a:latin typeface="Arial" charset="0"/>
        </a:defRPr>
      </a:lvl6pPr>
      <a:lvl7pPr marL="914400" algn="l" rtl="0" eaLnBrk="1" fontAlgn="base" hangingPunct="1">
        <a:spcBef>
          <a:spcPct val="0"/>
        </a:spcBef>
        <a:spcAft>
          <a:spcPct val="0"/>
        </a:spcAft>
        <a:defRPr sz="2200" b="1">
          <a:solidFill>
            <a:schemeClr val="accent2"/>
          </a:solidFill>
          <a:latin typeface="Arial" charset="0"/>
        </a:defRPr>
      </a:lvl7pPr>
      <a:lvl8pPr marL="1371600" algn="l" rtl="0" eaLnBrk="1" fontAlgn="base" hangingPunct="1">
        <a:spcBef>
          <a:spcPct val="0"/>
        </a:spcBef>
        <a:spcAft>
          <a:spcPct val="0"/>
        </a:spcAft>
        <a:defRPr sz="2200" b="1">
          <a:solidFill>
            <a:schemeClr val="accent2"/>
          </a:solidFill>
          <a:latin typeface="Arial" charset="0"/>
        </a:defRPr>
      </a:lvl8pPr>
      <a:lvl9pPr marL="1828800" algn="l" rtl="0" eaLnBrk="1" fontAlgn="base" hangingPunct="1">
        <a:spcBef>
          <a:spcPct val="0"/>
        </a:spcBef>
        <a:spcAft>
          <a:spcPct val="0"/>
        </a:spcAft>
        <a:defRPr sz="2200" b="1">
          <a:solidFill>
            <a:schemeClr val="accent2"/>
          </a:solidFill>
          <a:latin typeface="Arial" charset="0"/>
        </a:defRPr>
      </a:lvl9pPr>
    </p:titleStyle>
    <p:bodyStyle>
      <a:lvl1pPr marL="342900" indent="-342900" algn="l" rtl="0" eaLnBrk="0" fontAlgn="base" hangingPunct="0">
        <a:spcBef>
          <a:spcPct val="20000"/>
        </a:spcBef>
        <a:spcAft>
          <a:spcPct val="0"/>
        </a:spcAft>
        <a:buClr>
          <a:schemeClr val="accent2"/>
        </a:buClr>
        <a:buFont typeface="Webdings" pitchFamily="18" charset="2"/>
        <a:buChar char="4"/>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ebdings" pitchFamily="18" charset="2"/>
        <a:buChar char="4"/>
        <a:defRPr>
          <a:solidFill>
            <a:schemeClr val="tx1"/>
          </a:solidFill>
          <a:latin typeface="+mn-lt"/>
        </a:defRPr>
      </a:lvl2pPr>
      <a:lvl3pPr marL="1143000" indent="-228600" algn="l" rtl="0" eaLnBrk="0" fontAlgn="base" hangingPunct="0">
        <a:spcBef>
          <a:spcPct val="20000"/>
        </a:spcBef>
        <a:spcAft>
          <a:spcPct val="0"/>
        </a:spcAft>
        <a:buClr>
          <a:schemeClr val="accent2"/>
        </a:buClr>
        <a:buFont typeface="Webdings" pitchFamily="18" charset="2"/>
        <a:buChar char="4"/>
        <a:defRPr>
          <a:solidFill>
            <a:schemeClr val="tx1"/>
          </a:solidFill>
          <a:latin typeface="+mn-lt"/>
        </a:defRPr>
      </a:lvl3pPr>
      <a:lvl4pPr marL="1600200" indent="-228600" algn="l" rtl="0" eaLnBrk="0" fontAlgn="base" hangingPunct="0">
        <a:spcBef>
          <a:spcPct val="20000"/>
        </a:spcBef>
        <a:spcAft>
          <a:spcPct val="0"/>
        </a:spcAft>
        <a:buClr>
          <a:schemeClr val="accent2"/>
        </a:buClr>
        <a:buFont typeface="Webdings" pitchFamily="18" charset="2"/>
        <a:buChar char="4"/>
        <a:defRPr>
          <a:solidFill>
            <a:schemeClr val="tx1"/>
          </a:solidFill>
          <a:latin typeface="+mn-lt"/>
        </a:defRPr>
      </a:lvl4pPr>
      <a:lvl5pPr marL="2057400" indent="-228600" algn="l" rtl="0" eaLnBrk="0" fontAlgn="base" hangingPunct="0">
        <a:spcBef>
          <a:spcPct val="20000"/>
        </a:spcBef>
        <a:spcAft>
          <a:spcPct val="0"/>
        </a:spcAft>
        <a:buClr>
          <a:schemeClr val="accent2"/>
        </a:buClr>
        <a:buFont typeface="Webdings" pitchFamily="18" charset="2"/>
        <a:buChar char="4"/>
        <a:defRPr>
          <a:solidFill>
            <a:schemeClr val="tx1"/>
          </a:solidFill>
          <a:latin typeface="+mn-lt"/>
        </a:defRPr>
      </a:lvl5pPr>
      <a:lvl6pPr marL="2514600" indent="-228600" algn="l" rtl="0" eaLnBrk="1" fontAlgn="base" hangingPunct="1">
        <a:spcBef>
          <a:spcPct val="20000"/>
        </a:spcBef>
        <a:spcAft>
          <a:spcPct val="0"/>
        </a:spcAft>
        <a:buClr>
          <a:schemeClr val="accent2"/>
        </a:buClr>
        <a:buFont typeface="Webdings" pitchFamily="18" charset="2"/>
        <a:buChar char="4"/>
        <a:defRPr>
          <a:solidFill>
            <a:schemeClr val="accent2"/>
          </a:solidFill>
          <a:latin typeface="+mn-lt"/>
        </a:defRPr>
      </a:lvl6pPr>
      <a:lvl7pPr marL="2971800" indent="-228600" algn="l" rtl="0" eaLnBrk="1" fontAlgn="base" hangingPunct="1">
        <a:spcBef>
          <a:spcPct val="20000"/>
        </a:spcBef>
        <a:spcAft>
          <a:spcPct val="0"/>
        </a:spcAft>
        <a:buClr>
          <a:schemeClr val="accent2"/>
        </a:buClr>
        <a:buFont typeface="Webdings" pitchFamily="18" charset="2"/>
        <a:buChar char="4"/>
        <a:defRPr>
          <a:solidFill>
            <a:schemeClr val="accent2"/>
          </a:solidFill>
          <a:latin typeface="+mn-lt"/>
        </a:defRPr>
      </a:lvl7pPr>
      <a:lvl8pPr marL="3429000" indent="-228600" algn="l" rtl="0" eaLnBrk="1" fontAlgn="base" hangingPunct="1">
        <a:spcBef>
          <a:spcPct val="20000"/>
        </a:spcBef>
        <a:spcAft>
          <a:spcPct val="0"/>
        </a:spcAft>
        <a:buClr>
          <a:schemeClr val="accent2"/>
        </a:buClr>
        <a:buFont typeface="Webdings" pitchFamily="18" charset="2"/>
        <a:buChar char="4"/>
        <a:defRPr>
          <a:solidFill>
            <a:schemeClr val="accent2"/>
          </a:solidFill>
          <a:latin typeface="+mn-lt"/>
        </a:defRPr>
      </a:lvl8pPr>
      <a:lvl9pPr marL="3886200" indent="-228600" algn="l" rtl="0" eaLnBrk="1" fontAlgn="base" hangingPunct="1">
        <a:spcBef>
          <a:spcPct val="20000"/>
        </a:spcBef>
        <a:spcAft>
          <a:spcPct val="0"/>
        </a:spcAft>
        <a:buClr>
          <a:schemeClr val="accent2"/>
        </a:buClr>
        <a:buFont typeface="Webdings" pitchFamily="18" charset="2"/>
        <a:buChar char="4"/>
        <a:defRPr>
          <a:solidFill>
            <a:schemeClr val="accent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ka-rechtsanwalt.de/standorte/rechtsanwalt-cottb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38275" y="2352675"/>
            <a:ext cx="7019925" cy="644525"/>
          </a:xfrm>
        </p:spPr>
        <p:txBody>
          <a:bodyPr/>
          <a:lstStyle/>
          <a:p>
            <a:pPr eaLnBrk="1" hangingPunct="1"/>
            <a:r>
              <a:rPr lang="de-DE" altLang="de-DE" sz="2000" dirty="0" smtClean="0">
                <a:solidFill>
                  <a:srgbClr val="002060"/>
                </a:solidFill>
              </a:rPr>
              <a:t>Problemmieter – </a:t>
            </a:r>
            <a:br>
              <a:rPr lang="de-DE" altLang="de-DE" sz="2000" dirty="0" smtClean="0">
                <a:solidFill>
                  <a:srgbClr val="002060"/>
                </a:solidFill>
              </a:rPr>
            </a:br>
            <a:r>
              <a:rPr lang="de-DE" altLang="de-DE" sz="2000" dirty="0" smtClean="0">
                <a:solidFill>
                  <a:srgbClr val="002060"/>
                </a:solidFill>
              </a:rPr>
              <a:t>Mietausfälle vermeiden, erfolgreich kündigen</a:t>
            </a:r>
          </a:p>
        </p:txBody>
      </p:sp>
      <p:sp>
        <p:nvSpPr>
          <p:cNvPr id="3075" name="Rectangle 3"/>
          <p:cNvSpPr>
            <a:spLocks noGrp="1" noChangeArrowheads="1"/>
          </p:cNvSpPr>
          <p:nvPr>
            <p:ph type="subTitle" idx="1"/>
          </p:nvPr>
        </p:nvSpPr>
        <p:spPr>
          <a:xfrm>
            <a:off x="1547813" y="3068638"/>
            <a:ext cx="7021512" cy="285750"/>
          </a:xfrm>
        </p:spPr>
        <p:txBody>
          <a:bodyPr/>
          <a:lstStyle/>
          <a:p>
            <a:pPr eaLnBrk="1" hangingPunct="1"/>
            <a:endParaRPr lang="de-DE" altLang="de-DE" sz="1400" smtClean="0"/>
          </a:p>
        </p:txBody>
      </p:sp>
      <p:sp>
        <p:nvSpPr>
          <p:cNvPr id="3076" name="Text Box 19"/>
          <p:cNvSpPr txBox="1">
            <a:spLocks noChangeArrowheads="1"/>
          </p:cNvSpPr>
          <p:nvPr/>
        </p:nvSpPr>
        <p:spPr bwMode="auto">
          <a:xfrm>
            <a:off x="1475656" y="3717032"/>
            <a:ext cx="3862388" cy="861774"/>
          </a:xfrm>
          <a:prstGeom prst="rect">
            <a:avLst/>
          </a:prstGeom>
          <a:solidFill>
            <a:srgbClr val="144D8B"/>
          </a:solidFill>
          <a:ln w="9525">
            <a:noFill/>
            <a:miter lim="800000"/>
            <a:headEnd/>
            <a:tailEnd/>
          </a:ln>
        </p:spPr>
        <p:txBody>
          <a:bodyPr lIns="0" tIns="0" rIns="0" bIns="0">
            <a:spAutoFit/>
          </a:bodyPr>
          <a:lstStyle/>
          <a:p>
            <a:pPr eaLnBrk="0" hangingPunct="0">
              <a:spcBef>
                <a:spcPct val="50000"/>
              </a:spcBef>
            </a:pPr>
            <a:r>
              <a:rPr lang="de-DE" altLang="de-DE" sz="1600" b="1" dirty="0" smtClean="0">
                <a:solidFill>
                  <a:srgbClr val="F5F5F5"/>
                </a:solidFill>
              </a:rPr>
              <a:t>Peter Albert, Fachanwalt für Miet- und </a:t>
            </a:r>
            <a:r>
              <a:rPr lang="de-DE" altLang="de-DE" sz="1600" b="1" dirty="0" err="1" smtClean="0">
                <a:solidFill>
                  <a:srgbClr val="F5F5F5"/>
                </a:solidFill>
              </a:rPr>
              <a:t>Wohnungseigentumsrecht</a:t>
            </a:r>
            <a:endParaRPr lang="de-DE" altLang="de-DE" sz="1600" b="1" dirty="0" smtClean="0">
              <a:solidFill>
                <a:srgbClr val="F5F5F5"/>
              </a:solidFill>
            </a:endParaRPr>
          </a:p>
          <a:p>
            <a:pPr eaLnBrk="0" hangingPunct="0">
              <a:spcBef>
                <a:spcPct val="50000"/>
              </a:spcBef>
            </a:pPr>
            <a:endParaRPr lang="de-DE" altLang="de-DE" sz="1600" b="1" dirty="0">
              <a:solidFill>
                <a:srgbClr val="F5F5F5"/>
              </a:solidFill>
            </a:endParaRPr>
          </a:p>
        </p:txBody>
      </p:sp>
      <p:sp>
        <p:nvSpPr>
          <p:cNvPr id="3077" name="Text Box 19"/>
          <p:cNvSpPr txBox="1">
            <a:spLocks noChangeArrowheads="1"/>
          </p:cNvSpPr>
          <p:nvPr/>
        </p:nvSpPr>
        <p:spPr bwMode="auto">
          <a:xfrm>
            <a:off x="1475656" y="4293096"/>
            <a:ext cx="3862387" cy="461665"/>
          </a:xfrm>
          <a:prstGeom prst="rect">
            <a:avLst/>
          </a:prstGeom>
          <a:solidFill>
            <a:srgbClr val="144D8B"/>
          </a:solidFill>
          <a:ln w="9525">
            <a:noFill/>
            <a:miter lim="800000"/>
            <a:headEnd/>
            <a:tailEnd/>
          </a:ln>
        </p:spPr>
        <p:txBody>
          <a:bodyPr lIns="0" tIns="0" rIns="0" bIns="0">
            <a:spAutoFit/>
          </a:bodyPr>
          <a:lstStyle/>
          <a:p>
            <a:pPr eaLnBrk="0" hangingPunct="0">
              <a:spcBef>
                <a:spcPct val="50000"/>
              </a:spcBef>
            </a:pPr>
            <a:r>
              <a:rPr lang="de-DE" altLang="de-DE" sz="1200" dirty="0" smtClean="0">
                <a:solidFill>
                  <a:srgbClr val="F5F5F5"/>
                </a:solidFill>
              </a:rPr>
              <a:t>KA Rechts- und Fachanwälte</a:t>
            </a:r>
          </a:p>
          <a:p>
            <a:pPr eaLnBrk="0" hangingPunct="0">
              <a:spcBef>
                <a:spcPct val="50000"/>
              </a:spcBef>
            </a:pPr>
            <a:r>
              <a:rPr lang="de-DE" altLang="de-DE" sz="1200" dirty="0" smtClean="0">
                <a:solidFill>
                  <a:srgbClr val="F5F5F5"/>
                </a:solidFill>
              </a:rPr>
              <a:t>Cottbus  I  Berlin  I  Mönchengladbach</a:t>
            </a:r>
            <a:endParaRPr lang="de-DE" altLang="de-DE" sz="1200" dirty="0">
              <a:solidFill>
                <a:srgbClr val="F5F5F5"/>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403350" y="1268413"/>
            <a:ext cx="7056438" cy="504403"/>
          </a:xfrm>
        </p:spPr>
        <p:txBody>
          <a:bodyPr/>
          <a:lstStyle/>
          <a:p>
            <a:pPr>
              <a:buNone/>
            </a:pPr>
            <a:r>
              <a:rPr lang="de-DE" b="1" dirty="0" smtClean="0"/>
              <a:t>2.	</a:t>
            </a:r>
            <a:r>
              <a:rPr lang="de-DE" b="1" dirty="0" err="1" smtClean="0"/>
              <a:t>Vermüllte</a:t>
            </a:r>
            <a:r>
              <a:rPr lang="de-DE" b="1" dirty="0" smtClean="0"/>
              <a:t> Wohnung – was kann ich tun?</a:t>
            </a:r>
          </a:p>
          <a:p>
            <a:pPr>
              <a:buNone/>
            </a:pPr>
            <a:endParaRPr lang="de-DE" sz="1400" dirty="0" smtClean="0"/>
          </a:p>
          <a:p>
            <a:pPr eaLnBrk="1" hangingPunct="1">
              <a:buFont typeface="Webdings" pitchFamily="18" charset="2"/>
              <a:buNone/>
              <a:defRPr/>
            </a:pPr>
            <a:r>
              <a:rPr lang="de-DE" dirty="0" smtClean="0">
                <a:solidFill>
                  <a:srgbClr val="002060"/>
                </a:solidFill>
              </a:rPr>
              <a:t> </a:t>
            </a:r>
          </a:p>
          <a:p>
            <a:pPr marL="457200" indent="-457200" eaLnBrk="1" hangingPunct="1">
              <a:buFont typeface="Webdings" pitchFamily="18" charset="2"/>
              <a:buNone/>
              <a:defRPr/>
            </a:pPr>
            <a:endParaRPr lang="de-DE" altLang="de-DE" dirty="0" smtClean="0">
              <a:solidFill>
                <a:srgbClr val="002060"/>
              </a:solidFill>
            </a:endParaRPr>
          </a:p>
          <a:p>
            <a:pPr marL="457200" indent="-457200" eaLnBrk="1" hangingPunct="1">
              <a:buFont typeface="Webdings" pitchFamily="18" charset="2"/>
              <a:buNone/>
              <a:defRPr/>
            </a:pPr>
            <a:endParaRPr lang="de-DE" altLang="de-DE" sz="2800" dirty="0" smtClean="0">
              <a:solidFill>
                <a:srgbClr val="002060"/>
              </a:solidFill>
            </a:endParaRPr>
          </a:p>
        </p:txBody>
      </p:sp>
      <p:sp>
        <p:nvSpPr>
          <p:cNvPr id="4" name="Textfeld 3"/>
          <p:cNvSpPr txBox="1"/>
          <p:nvPr/>
        </p:nvSpPr>
        <p:spPr>
          <a:xfrm>
            <a:off x="1763688" y="1844824"/>
            <a:ext cx="6336704" cy="6463308"/>
          </a:xfrm>
          <a:prstGeom prst="rect">
            <a:avLst/>
          </a:prstGeom>
          <a:noFill/>
        </p:spPr>
        <p:txBody>
          <a:bodyPr wrap="square" rtlCol="0">
            <a:spAutoFit/>
          </a:bodyPr>
          <a:lstStyle/>
          <a:p>
            <a:pPr marL="342900" indent="-342900">
              <a:buAutoNum type="alphaLcParenR"/>
            </a:pPr>
            <a:r>
              <a:rPr lang="de-DE" dirty="0" smtClean="0"/>
              <a:t>Kündigung Mietverhältnis</a:t>
            </a:r>
          </a:p>
          <a:p>
            <a:pPr marL="342900" indent="-342900"/>
            <a:endParaRPr lang="de-DE" dirty="0" smtClean="0"/>
          </a:p>
          <a:p>
            <a:pPr marL="342900" indent="-342900"/>
            <a:r>
              <a:rPr lang="de-DE" dirty="0" smtClean="0"/>
              <a:t>	Eine starke Verschmutzung, </a:t>
            </a:r>
            <a:r>
              <a:rPr lang="de-DE" dirty="0" err="1" smtClean="0"/>
              <a:t>Vermüllung</a:t>
            </a:r>
            <a:r>
              <a:rPr lang="de-DE" dirty="0" smtClean="0"/>
              <a:t> oder Vernachlässigung der Mietwohnung stellt eine erhebliche Pflichtverletzung des Mieters da, die den Vermieter in der Regel berechtigen, das Mietverhältnis fristlos zu kündigen. (§ 543 Abs. 2 S. 1 Nr. 2 BGB)</a:t>
            </a:r>
          </a:p>
          <a:p>
            <a:pPr marL="342900" indent="-342900"/>
            <a:r>
              <a:rPr lang="de-DE" dirty="0" smtClean="0"/>
              <a:t>	</a:t>
            </a:r>
          </a:p>
          <a:p>
            <a:pPr marL="342900" indent="-342900"/>
            <a:r>
              <a:rPr lang="de-DE" dirty="0" smtClean="0"/>
              <a:t>	Hierbei kommt es in der Regel nicht darauf an, ob die Mietsache beschädigt worden ist oder ob das Verhalten des Mieters zu einer konkreten Gefährdung geführt hat; eine potentielle Gefährdung reicht aus.</a:t>
            </a:r>
          </a:p>
          <a:p>
            <a:pPr marL="342900" indent="-342900"/>
            <a:endParaRPr lang="de-DE" dirty="0" smtClean="0"/>
          </a:p>
          <a:p>
            <a:pPr marL="342900" indent="-342900"/>
            <a:r>
              <a:rPr lang="de-DE" dirty="0" smtClean="0"/>
              <a:t>	</a:t>
            </a:r>
            <a:r>
              <a:rPr lang="de-DE" b="1" dirty="0" smtClean="0"/>
              <a:t>Achtung:</a:t>
            </a:r>
            <a:r>
              <a:rPr lang="de-DE" dirty="0" smtClean="0"/>
              <a:t> vorherige Abmahnung ist erforderlich!</a:t>
            </a:r>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a:p>
        </p:txBody>
      </p:sp>
      <p:pic>
        <p:nvPicPr>
          <p:cNvPr id="3074" name="Picture 2" descr="C:\Users\Albert\Downloads\Fotolia_57628854_XS.jpg"/>
          <p:cNvPicPr>
            <a:picLocks noChangeAspect="1" noChangeArrowheads="1"/>
          </p:cNvPicPr>
          <p:nvPr/>
        </p:nvPicPr>
        <p:blipFill>
          <a:blip r:embed="rId3" cstate="print"/>
          <a:srcRect/>
          <a:stretch>
            <a:fillRect/>
          </a:stretch>
        </p:blipFill>
        <p:spPr bwMode="auto">
          <a:xfrm>
            <a:off x="0" y="4149080"/>
            <a:ext cx="1763688" cy="22259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up)">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diamond(in)">
                                      <p:cBhvr>
                                        <p:cTn id="30" dur="1000"/>
                                        <p:tgtEl>
                                          <p:spTgt spid="4">
                                            <p:txEl>
                                              <p:pRg st="6" end="6"/>
                                            </p:txEl>
                                          </p:spTgt>
                                        </p:tgtEl>
                                      </p:cBhvr>
                                    </p:animEffect>
                                  </p:childTnLst>
                                </p:cTn>
                              </p:par>
                              <p:par>
                                <p:cTn id="31" presetID="2" presetClass="entr" presetSubtype="12" fill="hold" nodeType="withEffect">
                                  <p:stCondLst>
                                    <p:cond delay="0"/>
                                  </p:stCondLst>
                                  <p:childTnLst>
                                    <p:set>
                                      <p:cBhvr>
                                        <p:cTn id="32" dur="1" fill="hold">
                                          <p:stCondLst>
                                            <p:cond delay="0"/>
                                          </p:stCondLst>
                                        </p:cTn>
                                        <p:tgtEl>
                                          <p:spTgt spid="3074"/>
                                        </p:tgtEl>
                                        <p:attrNameLst>
                                          <p:attrName>style.visibility</p:attrName>
                                        </p:attrNameLst>
                                      </p:cBhvr>
                                      <p:to>
                                        <p:strVal val="visible"/>
                                      </p:to>
                                    </p:set>
                                    <p:anim calcmode="lin" valueType="num">
                                      <p:cBhvr additive="base">
                                        <p:cTn id="33" dur="1000" fill="hold"/>
                                        <p:tgtEl>
                                          <p:spTgt spid="3074"/>
                                        </p:tgtEl>
                                        <p:attrNameLst>
                                          <p:attrName>ppt_x</p:attrName>
                                        </p:attrNameLst>
                                      </p:cBhvr>
                                      <p:tavLst>
                                        <p:tav tm="0">
                                          <p:val>
                                            <p:strVal val="0-#ppt_w/2"/>
                                          </p:val>
                                        </p:tav>
                                        <p:tav tm="100000">
                                          <p:val>
                                            <p:strVal val="#ppt_x"/>
                                          </p:val>
                                        </p:tav>
                                      </p:tavLst>
                                    </p:anim>
                                    <p:anim calcmode="lin" valueType="num">
                                      <p:cBhvr additive="base">
                                        <p:cTn id="34" dur="10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71662" y="1268760"/>
            <a:ext cx="7272338" cy="4968875"/>
          </a:xfrm>
        </p:spPr>
        <p:txBody>
          <a:bodyPr/>
          <a:lstStyle/>
          <a:p>
            <a:pPr eaLnBrk="1" hangingPunct="1">
              <a:buFont typeface="Webdings" pitchFamily="18" charset="2"/>
              <a:buNone/>
              <a:defRPr/>
            </a:pPr>
            <a:r>
              <a:rPr lang="de-DE" sz="1800" dirty="0" smtClean="0"/>
              <a:t>b)	Schadensersatz</a:t>
            </a:r>
            <a:endParaRPr lang="de-DE" sz="1800" b="1" dirty="0" smtClean="0">
              <a:solidFill>
                <a:srgbClr val="002060"/>
              </a:solidFill>
            </a:endParaRPr>
          </a:p>
          <a:p>
            <a:pPr eaLnBrk="1" hangingPunct="1">
              <a:buFont typeface="Webdings" pitchFamily="18" charset="2"/>
              <a:buNone/>
              <a:defRPr/>
            </a:pPr>
            <a:endParaRPr lang="de-DE" sz="1800" dirty="0" smtClean="0">
              <a:solidFill>
                <a:srgbClr val="002060"/>
              </a:solidFill>
            </a:endParaRPr>
          </a:p>
          <a:p>
            <a:pPr eaLnBrk="1" hangingPunct="1">
              <a:buNone/>
              <a:defRPr/>
            </a:pPr>
            <a:r>
              <a:rPr lang="de-DE" sz="1800" dirty="0" smtClean="0">
                <a:solidFill>
                  <a:srgbClr val="002060"/>
                </a:solidFill>
              </a:rPr>
              <a:t>	</a:t>
            </a:r>
            <a:r>
              <a:rPr lang="de-DE" sz="1800" dirty="0" smtClean="0"/>
              <a:t>In den wenigsten Fällen beseitigen „</a:t>
            </a:r>
            <a:r>
              <a:rPr lang="de-DE" sz="1800" dirty="0" err="1" smtClean="0"/>
              <a:t>Messi</a:t>
            </a:r>
            <a:r>
              <a:rPr lang="de-DE" sz="1800" dirty="0" smtClean="0"/>
              <a:t>-Mieter“ die Schäden bzw. räumen die Wohnung nach erfolgreicher Räumungsklage ordnungsgemäß.</a:t>
            </a:r>
          </a:p>
          <a:p>
            <a:pPr eaLnBrk="1" hangingPunct="1">
              <a:buNone/>
              <a:defRPr/>
            </a:pPr>
            <a:r>
              <a:rPr lang="de-DE" sz="1800" dirty="0" smtClean="0"/>
              <a:t>	Um die Wohnung möglichst schnell wieder in einen vermietbaren Zustand zu bekommen, wird der Vermieter die Schäden beseitigen/ die Wohnung räumen lassen. Die hier entstehenden Kosten kann er gegen den Mieter grundsätzlich geltend machen und zwar auch gegenüber einem Betreuer des Mieters oder den Erben.</a:t>
            </a:r>
          </a:p>
          <a:p>
            <a:pPr eaLnBrk="1" hangingPunct="1">
              <a:buNone/>
              <a:defRPr/>
            </a:pPr>
            <a:r>
              <a:rPr lang="de-DE" altLang="de-DE" sz="1800" dirty="0" smtClean="0">
                <a:solidFill>
                  <a:srgbClr val="002060"/>
                </a:solidFill>
              </a:rPr>
              <a:t>	</a:t>
            </a:r>
          </a:p>
          <a:p>
            <a:pPr eaLnBrk="1" hangingPunct="1">
              <a:buNone/>
              <a:defRPr/>
            </a:pPr>
            <a:r>
              <a:rPr lang="de-DE" altLang="de-DE" sz="1800" dirty="0" smtClean="0">
                <a:solidFill>
                  <a:srgbClr val="002060"/>
                </a:solidFill>
              </a:rPr>
              <a:t>	</a:t>
            </a:r>
            <a:r>
              <a:rPr lang="de-DE" altLang="de-DE" sz="1800" b="1" dirty="0" smtClean="0"/>
              <a:t>Praxistipp:</a:t>
            </a:r>
            <a:r>
              <a:rPr lang="de-DE" altLang="de-DE" sz="1800" dirty="0" smtClean="0"/>
              <a:t> den Mieter unbedingt in Verzug setzen</a:t>
            </a:r>
            <a:endParaRPr lang="de-DE" altLang="de-DE" dirty="0" smtClean="0"/>
          </a:p>
          <a:p>
            <a:pPr marL="457200" indent="-457200" eaLnBrk="1" hangingPunct="1">
              <a:buFont typeface="Webdings" pitchFamily="18" charset="2"/>
              <a:buNone/>
              <a:defRPr/>
            </a:pPr>
            <a:r>
              <a:rPr lang="de-DE" altLang="de-DE" sz="2800" dirty="0" smtClean="0">
                <a:solidFill>
                  <a:srgbClr val="002060"/>
                </a:solidFill>
              </a:rPr>
              <a:t>	</a:t>
            </a:r>
          </a:p>
        </p:txBody>
      </p:sp>
      <p:pic>
        <p:nvPicPr>
          <p:cNvPr id="5123" name="Picture 3" descr="C:\Users\Albert\Downloads\Fotolia_65147600_XS.jpg"/>
          <p:cNvPicPr>
            <a:picLocks noChangeAspect="1" noChangeArrowheads="1"/>
          </p:cNvPicPr>
          <p:nvPr/>
        </p:nvPicPr>
        <p:blipFill>
          <a:blip r:embed="rId3" cstate="print"/>
          <a:srcRect/>
          <a:stretch>
            <a:fillRect/>
          </a:stretch>
        </p:blipFill>
        <p:spPr bwMode="auto">
          <a:xfrm>
            <a:off x="1043608" y="4509120"/>
            <a:ext cx="1044575" cy="1044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up)">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wipe(up)">
                                      <p:cBhvr>
                                        <p:cTn id="12" dur="10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wipe(up)">
                                      <p:cBhvr>
                                        <p:cTn id="17" dur="10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099">
                                            <p:txEl>
                                              <p:pRg st="5" end="5"/>
                                            </p:txEl>
                                          </p:spTgt>
                                        </p:tgtEl>
                                        <p:attrNameLst>
                                          <p:attrName>style.visibility</p:attrName>
                                        </p:attrNameLst>
                                      </p:cBhvr>
                                      <p:to>
                                        <p:strVal val="visible"/>
                                      </p:to>
                                    </p:set>
                                    <p:animEffect transition="in" filter="wipe(up)">
                                      <p:cBhvr>
                                        <p:cTn id="22" dur="1000"/>
                                        <p:tgtEl>
                                          <p:spTgt spid="4099">
                                            <p:txEl>
                                              <p:pRg st="5" end="5"/>
                                            </p:txEl>
                                          </p:spTgt>
                                        </p:tgtEl>
                                      </p:cBhvr>
                                    </p:animEffect>
                                  </p:childTnLst>
                                </p:cTn>
                              </p:par>
                              <p:par>
                                <p:cTn id="23" presetID="2" presetClass="entr" presetSubtype="8" fill="hold" nodeType="withEffect">
                                  <p:stCondLst>
                                    <p:cond delay="0"/>
                                  </p:stCondLst>
                                  <p:childTnLst>
                                    <p:set>
                                      <p:cBhvr>
                                        <p:cTn id="24" dur="1" fill="hold">
                                          <p:stCondLst>
                                            <p:cond delay="0"/>
                                          </p:stCondLst>
                                        </p:cTn>
                                        <p:tgtEl>
                                          <p:spTgt spid="5123"/>
                                        </p:tgtEl>
                                        <p:attrNameLst>
                                          <p:attrName>style.visibility</p:attrName>
                                        </p:attrNameLst>
                                      </p:cBhvr>
                                      <p:to>
                                        <p:strVal val="visible"/>
                                      </p:to>
                                    </p:set>
                                    <p:anim calcmode="lin" valueType="num">
                                      <p:cBhvr additive="base">
                                        <p:cTn id="25" dur="500" fill="hold"/>
                                        <p:tgtEl>
                                          <p:spTgt spid="5123"/>
                                        </p:tgtEl>
                                        <p:attrNameLst>
                                          <p:attrName>ppt_x</p:attrName>
                                        </p:attrNameLst>
                                      </p:cBhvr>
                                      <p:tavLst>
                                        <p:tav tm="0">
                                          <p:val>
                                            <p:strVal val="0-#ppt_w/2"/>
                                          </p:val>
                                        </p:tav>
                                        <p:tav tm="100000">
                                          <p:val>
                                            <p:strVal val="#ppt_x"/>
                                          </p:val>
                                        </p:tav>
                                      </p:tavLst>
                                    </p:anim>
                                    <p:anim calcmode="lin" valueType="num">
                                      <p:cBhvr additive="base">
                                        <p:cTn id="26"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35150" y="1916113"/>
            <a:ext cx="7058025" cy="3529012"/>
          </a:xfrm>
        </p:spPr>
        <p:txBody>
          <a:bodyPr/>
          <a:lstStyle/>
          <a:p>
            <a:pPr marL="457200" indent="-457200" eaLnBrk="1" hangingPunct="1">
              <a:buFont typeface="Webdings" pitchFamily="18" charset="2"/>
              <a:buNone/>
            </a:pPr>
            <a:r>
              <a:rPr lang="de-DE" altLang="de-DE" b="1" dirty="0" smtClean="0">
                <a:solidFill>
                  <a:srgbClr val="002060"/>
                </a:solidFill>
              </a:rPr>
              <a:t>a)	Wer ist Empfänger der Kündigung?</a:t>
            </a:r>
          </a:p>
          <a:p>
            <a:pPr marL="457200" indent="-457200" eaLnBrk="1" hangingPunct="1">
              <a:buFont typeface="Webdings" pitchFamily="18" charset="2"/>
              <a:buNone/>
            </a:pPr>
            <a:r>
              <a:rPr lang="de-DE" altLang="de-DE" dirty="0" smtClean="0">
                <a:solidFill>
                  <a:srgbClr val="002060"/>
                </a:solidFill>
              </a:rPr>
              <a:t>	Mehrere Mieter (Regelung im Mietvertrag, AGB!)</a:t>
            </a:r>
          </a:p>
          <a:p>
            <a:pPr marL="457200" indent="-457200" eaLnBrk="1" hangingPunct="1">
              <a:buFont typeface="Webdings" pitchFamily="18" charset="2"/>
              <a:buNone/>
            </a:pPr>
            <a:r>
              <a:rPr lang="de-DE" altLang="de-DE" dirty="0" smtClean="0">
                <a:solidFill>
                  <a:srgbClr val="002060"/>
                </a:solidFill>
              </a:rPr>
              <a:t>	Mehrere Vermieter</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b="1" dirty="0" smtClean="0">
                <a:solidFill>
                  <a:srgbClr val="002060"/>
                </a:solidFill>
              </a:rPr>
              <a:t>b)	Formelle Inhalte der Wohnraumkündigung beachten</a:t>
            </a:r>
            <a:endParaRPr lang="de-DE" altLang="de-DE" dirty="0" smtClean="0">
              <a:solidFill>
                <a:srgbClr val="002060"/>
              </a:solidFill>
            </a:endParaRP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b="1" dirty="0" smtClean="0">
                <a:solidFill>
                  <a:srgbClr val="002060"/>
                </a:solidFill>
              </a:rPr>
              <a:t>c)	Zugang der Kündigung sicherstellen</a:t>
            </a: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sp>
        <p:nvSpPr>
          <p:cNvPr id="5" name="Inhaltsplatzhalter 2"/>
          <p:cNvSpPr txBox="1">
            <a:spLocks/>
          </p:cNvSpPr>
          <p:nvPr/>
        </p:nvSpPr>
        <p:spPr bwMode="auto">
          <a:xfrm>
            <a:off x="1331913" y="1196975"/>
            <a:ext cx="7526337" cy="792163"/>
          </a:xfrm>
          <a:prstGeom prst="rect">
            <a:avLst/>
          </a:prstGeom>
          <a:noFill/>
          <a:ln>
            <a:noFill/>
          </a:ln>
          <a:extLst>
            <a:ext uri="{909E8E84-426E-40dd-AFC4-6F175D3DCCD1}"/>
            <a:ext uri="{91240B29-F687-4f45-9708-019B960494DF}"/>
          </a:extLst>
        </p:spPr>
        <p:txBody>
          <a:bodyPr/>
          <a:lstStyle/>
          <a:p>
            <a:pPr marL="457200" indent="-457200">
              <a:spcBef>
                <a:spcPct val="20000"/>
              </a:spcBef>
              <a:buClr>
                <a:schemeClr val="accent2"/>
              </a:buClr>
              <a:defRPr/>
            </a:pPr>
            <a:r>
              <a:rPr lang="de-DE" altLang="de-DE" sz="2800" kern="0" dirty="0">
                <a:solidFill>
                  <a:srgbClr val="002060"/>
                </a:solidFill>
                <a:latin typeface="+mn-lt"/>
                <a:cs typeface="+mn-cs"/>
              </a:rPr>
              <a:t>3</a:t>
            </a:r>
            <a:r>
              <a:rPr lang="de-DE" altLang="de-DE" sz="2800" kern="0" dirty="0" smtClean="0">
                <a:solidFill>
                  <a:srgbClr val="002060"/>
                </a:solidFill>
                <a:latin typeface="+mn-lt"/>
                <a:cs typeface="+mn-cs"/>
              </a:rPr>
              <a:t>.</a:t>
            </a:r>
            <a:r>
              <a:rPr lang="de-DE" altLang="de-DE" sz="2800" kern="0" dirty="0">
                <a:solidFill>
                  <a:srgbClr val="002060"/>
                </a:solidFill>
                <a:latin typeface="+mn-lt"/>
                <a:cs typeface="+mn-cs"/>
              </a:rPr>
              <a:t>	</a:t>
            </a:r>
            <a:r>
              <a:rPr lang="de-DE" altLang="de-DE" sz="2800" kern="0" dirty="0" smtClean="0">
                <a:solidFill>
                  <a:srgbClr val="002060"/>
                </a:solidFill>
                <a:latin typeface="+mn-lt"/>
                <a:cs typeface="+mn-cs"/>
              </a:rPr>
              <a:t>Fallstricke bei der Kündigung</a:t>
            </a:r>
            <a:endParaRPr lang="de-DE" altLang="de-DE" sz="2800" kern="0" dirty="0">
              <a:solidFill>
                <a:srgbClr val="002060"/>
              </a:solidFill>
              <a:latin typeface="+mn-lt"/>
              <a:cs typeface="+mn-cs"/>
            </a:endParaRPr>
          </a:p>
          <a:p>
            <a:pPr marL="457200" indent="-457200">
              <a:spcBef>
                <a:spcPct val="20000"/>
              </a:spcBef>
              <a:buClr>
                <a:schemeClr val="accent2"/>
              </a:buClr>
              <a:buFont typeface="Webdings" pitchFamily="18" charset="2"/>
              <a:buNone/>
              <a:defRPr/>
            </a:pPr>
            <a:endParaRPr lang="de-DE" altLang="de-DE" sz="2800" kern="0" dirty="0">
              <a:solidFill>
                <a:srgbClr val="002060"/>
              </a:solidFill>
              <a:latin typeface="+mn-lt"/>
              <a:cs typeface="+mn-cs"/>
            </a:endParaRPr>
          </a:p>
          <a:p>
            <a:pPr marL="457200" indent="-457200">
              <a:spcBef>
                <a:spcPct val="20000"/>
              </a:spcBef>
              <a:buClr>
                <a:schemeClr val="accent2"/>
              </a:buClr>
              <a:buFont typeface="Webdings" pitchFamily="18" charset="2"/>
              <a:buNone/>
              <a:defRPr/>
            </a:pPr>
            <a:endParaRPr lang="de-DE" altLang="de-DE" sz="2800" kern="0" dirty="0">
              <a:solidFill>
                <a:srgbClr val="002060"/>
              </a:solidFill>
              <a:latin typeface="+mn-lt"/>
              <a:cs typeface="+mn-cs"/>
            </a:endParaRPr>
          </a:p>
        </p:txBody>
      </p:sp>
      <p:pic>
        <p:nvPicPr>
          <p:cNvPr id="3074" name="Picture 2" descr="C:\Users\Albert\Pictures\Fotalia.de\Bild Mietrecht_files\Fotolia_67240665_XS-300x199.jpg"/>
          <p:cNvPicPr>
            <a:picLocks noChangeAspect="1" noChangeArrowheads="1"/>
          </p:cNvPicPr>
          <p:nvPr/>
        </p:nvPicPr>
        <p:blipFill>
          <a:blip r:embed="rId3" cstate="print"/>
          <a:srcRect/>
          <a:stretch>
            <a:fillRect/>
          </a:stretch>
        </p:blipFill>
        <p:spPr bwMode="auto">
          <a:xfrm>
            <a:off x="1547664" y="4797152"/>
            <a:ext cx="7128792" cy="148141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10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1000"/>
                                        <p:tgtEl>
                                          <p:spTgt spid="4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fade">
                                      <p:cBhvr>
                                        <p:cTn id="22" dur="1000"/>
                                        <p:tgtEl>
                                          <p:spTgt spid="4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fade">
                                      <p:cBhvr>
                                        <p:cTn id="32" dur="10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35696" y="1988840"/>
            <a:ext cx="7058025" cy="4320480"/>
          </a:xfrm>
        </p:spPr>
        <p:txBody>
          <a:bodyPr/>
          <a:lstStyle/>
          <a:p>
            <a:pPr marL="457200" indent="-457200" eaLnBrk="1" hangingPunct="1">
              <a:buNone/>
            </a:pPr>
            <a:r>
              <a:rPr lang="de-DE" dirty="0" smtClean="0">
                <a:solidFill>
                  <a:srgbClr val="002060"/>
                </a:solidFill>
              </a:rPr>
              <a:t>Zentrale Vorschrift: </a:t>
            </a:r>
            <a:r>
              <a:rPr lang="de-DE" b="1" dirty="0" smtClean="0">
                <a:solidFill>
                  <a:srgbClr val="002060"/>
                </a:solidFill>
              </a:rPr>
              <a:t>§ 940a ZPO </a:t>
            </a:r>
            <a:r>
              <a:rPr lang="de-DE" dirty="0" smtClean="0">
                <a:solidFill>
                  <a:srgbClr val="002060"/>
                </a:solidFill>
              </a:rPr>
              <a:t>mit drei Fallkonstellationen:</a:t>
            </a:r>
          </a:p>
          <a:p>
            <a:pPr marL="457200" indent="-457200" eaLnBrk="1" hangingPunct="1">
              <a:buNone/>
            </a:pPr>
            <a:endParaRPr lang="de-DE" dirty="0" smtClean="0">
              <a:solidFill>
                <a:srgbClr val="002060"/>
              </a:solidFill>
            </a:endParaRPr>
          </a:p>
          <a:p>
            <a:pPr marL="457200" indent="-457200" eaLnBrk="1" hangingPunct="1">
              <a:buAutoNum type="alphaLcParenR"/>
            </a:pPr>
            <a:r>
              <a:rPr lang="de-DE" b="1" dirty="0" smtClean="0">
                <a:solidFill>
                  <a:srgbClr val="002060"/>
                </a:solidFill>
              </a:rPr>
              <a:t>Räumung bei verbotener Eigenmacht oder konkreter Gefahr für Leib und Leben des Vermieters</a:t>
            </a:r>
          </a:p>
          <a:p>
            <a:pPr marL="457200" indent="-457200" eaLnBrk="1" hangingPunct="1">
              <a:buNone/>
            </a:pPr>
            <a:r>
              <a:rPr lang="de-DE" dirty="0" smtClean="0">
                <a:solidFill>
                  <a:srgbClr val="002060"/>
                </a:solidFill>
              </a:rPr>
              <a:t>	-	gilt ausschließlich für Wohnraum; Bestehen eines 	Mietverhältnisses ist keine Voraussetzung; 	Räumungsklage muss noch nicht eingelegt sein</a:t>
            </a:r>
          </a:p>
          <a:p>
            <a:pPr marL="457200" indent="-457200" eaLnBrk="1" hangingPunct="1">
              <a:buNone/>
            </a:pPr>
            <a:r>
              <a:rPr lang="de-DE" b="1" dirty="0" smtClean="0">
                <a:solidFill>
                  <a:srgbClr val="002060"/>
                </a:solidFill>
              </a:rPr>
              <a:t>b) 	Räumung sonstiger Dritter</a:t>
            </a:r>
          </a:p>
          <a:p>
            <a:pPr marL="457200" indent="-457200" eaLnBrk="1" hangingPunct="1">
              <a:buNone/>
            </a:pPr>
            <a:r>
              <a:rPr lang="de-DE" dirty="0" smtClean="0">
                <a:solidFill>
                  <a:srgbClr val="002060"/>
                </a:solidFill>
              </a:rPr>
              <a:t>	-	gegen den Mieter muss ein vollstreckbarer 	 	Räumungstitel vorliegen; keine positive Kenntnis des 	Vermieters vom Besitzerwerb des Dritten; Mieter ist 	verpflichtet mitzuteilen, ob und an wen er Räume 	überlassen hat</a:t>
            </a:r>
          </a:p>
          <a:p>
            <a:pPr marL="457200" indent="-457200" eaLnBrk="1" hangingPunct="1">
              <a:buNone/>
            </a:pPr>
            <a:endParaRPr lang="de-DE" altLang="de-DE" dirty="0" smtClean="0">
              <a:solidFill>
                <a:srgbClr val="002060"/>
              </a:solidFill>
            </a:endParaRPr>
          </a:p>
          <a:p>
            <a:pPr marL="457200" indent="-457200" eaLnBrk="1" hangingPunct="1">
              <a:buNone/>
            </a:pPr>
            <a:endParaRPr lang="de-DE" altLang="de-DE" dirty="0" smtClean="0">
              <a:solidFill>
                <a:srgbClr val="002060"/>
              </a:solidFill>
            </a:endParaRP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sp>
        <p:nvSpPr>
          <p:cNvPr id="5" name="Inhaltsplatzhalter 2"/>
          <p:cNvSpPr txBox="1">
            <a:spLocks/>
          </p:cNvSpPr>
          <p:nvPr/>
        </p:nvSpPr>
        <p:spPr bwMode="auto">
          <a:xfrm>
            <a:off x="1403350" y="1196975"/>
            <a:ext cx="7526338" cy="792163"/>
          </a:xfrm>
          <a:prstGeom prst="rect">
            <a:avLst/>
          </a:prstGeom>
          <a:noFill/>
          <a:ln>
            <a:noFill/>
          </a:ln>
          <a:extLst>
            <a:ext uri="{909E8E84-426E-40dd-AFC4-6F175D3DCCD1}"/>
            <a:ext uri="{91240B29-F687-4f45-9708-019B960494DF}"/>
          </a:extLst>
        </p:spPr>
        <p:txBody>
          <a:bodyPr/>
          <a:lstStyle/>
          <a:p>
            <a:pPr marL="457200" indent="-457200">
              <a:spcBef>
                <a:spcPct val="20000"/>
              </a:spcBef>
              <a:buClr>
                <a:schemeClr val="accent2"/>
              </a:buClr>
              <a:defRPr/>
            </a:pPr>
            <a:r>
              <a:rPr lang="de-DE" altLang="de-DE" sz="2800" kern="0" dirty="0">
                <a:solidFill>
                  <a:srgbClr val="002060"/>
                </a:solidFill>
                <a:latin typeface="+mn-lt"/>
                <a:cs typeface="+mn-cs"/>
              </a:rPr>
              <a:t>4</a:t>
            </a:r>
            <a:r>
              <a:rPr lang="de-DE" altLang="de-DE" sz="2800" kern="0" dirty="0" smtClean="0">
                <a:solidFill>
                  <a:srgbClr val="002060"/>
                </a:solidFill>
                <a:latin typeface="+mn-lt"/>
                <a:cs typeface="+mn-cs"/>
              </a:rPr>
              <a:t>.</a:t>
            </a:r>
            <a:r>
              <a:rPr lang="de-DE" altLang="de-DE" sz="2800" kern="0" dirty="0">
                <a:solidFill>
                  <a:srgbClr val="002060"/>
                </a:solidFill>
                <a:latin typeface="+mn-lt"/>
                <a:cs typeface="+mn-cs"/>
              </a:rPr>
              <a:t>	</a:t>
            </a:r>
            <a:r>
              <a:rPr lang="de-DE" altLang="de-DE" sz="2800" kern="0" dirty="0" smtClean="0">
                <a:solidFill>
                  <a:srgbClr val="002060"/>
                </a:solidFill>
                <a:latin typeface="+mn-lt"/>
                <a:cs typeface="+mn-cs"/>
              </a:rPr>
              <a:t>Eilverfahren auch im Wohnraummietrecht?</a:t>
            </a:r>
            <a:endParaRPr lang="de-DE" altLang="de-DE" sz="2800" kern="0" dirty="0">
              <a:solidFill>
                <a:srgbClr val="002060"/>
              </a:solidFill>
              <a:latin typeface="+mn-lt"/>
              <a:cs typeface="+mn-cs"/>
            </a:endParaRPr>
          </a:p>
          <a:p>
            <a:pPr marL="457200" indent="-457200">
              <a:spcBef>
                <a:spcPct val="20000"/>
              </a:spcBef>
              <a:buClr>
                <a:schemeClr val="accent2"/>
              </a:buClr>
              <a:buFont typeface="Webdings" pitchFamily="18" charset="2"/>
              <a:buNone/>
              <a:defRPr/>
            </a:pPr>
            <a:endParaRPr lang="de-DE" altLang="de-DE" sz="2800" kern="0" dirty="0">
              <a:solidFill>
                <a:srgbClr val="002060"/>
              </a:solidFill>
              <a:latin typeface="+mn-lt"/>
              <a:cs typeface="+mn-cs"/>
            </a:endParaRPr>
          </a:p>
          <a:p>
            <a:pPr marL="457200" indent="-457200">
              <a:spcBef>
                <a:spcPct val="20000"/>
              </a:spcBef>
              <a:buClr>
                <a:schemeClr val="accent2"/>
              </a:buClr>
              <a:buFont typeface="Webdings" pitchFamily="18" charset="2"/>
              <a:buNone/>
              <a:defRPr/>
            </a:pPr>
            <a:endParaRPr lang="de-DE" altLang="de-DE" sz="2800" kern="0" dirty="0">
              <a:solidFill>
                <a:srgbClr val="002060"/>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wipe(left)">
                                      <p:cBhvr>
                                        <p:cTn id="12" dur="10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left)">
                                      <p:cBhvr>
                                        <p:cTn id="17" dur="1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left)">
                                      <p:cBhvr>
                                        <p:cTn id="22" dur="10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wipe(left)">
                                      <p:cBhvr>
                                        <p:cTn id="27" dur="10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wipe(left)">
                                      <p:cBhvr>
                                        <p:cTn id="32" dur="10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908175" y="1484313"/>
            <a:ext cx="7056438" cy="3816350"/>
          </a:xfrm>
        </p:spPr>
        <p:txBody>
          <a:bodyPr/>
          <a:lstStyle/>
          <a:p>
            <a:pPr marL="457200" indent="-457200" eaLnBrk="1" hangingPunct="1">
              <a:buAutoNum type="alphaLcParenR" startAt="3"/>
            </a:pPr>
            <a:r>
              <a:rPr lang="de-DE" b="1" dirty="0" smtClean="0">
                <a:solidFill>
                  <a:srgbClr val="002060"/>
                </a:solidFill>
              </a:rPr>
              <a:t>Räumung bei missachteter Sicherungsanordnung</a:t>
            </a:r>
          </a:p>
          <a:p>
            <a:pPr marL="457200" indent="-457200" eaLnBrk="1" hangingPunct="1">
              <a:buFont typeface="Webdings" pitchFamily="18" charset="2"/>
              <a:buNone/>
            </a:pPr>
            <a:r>
              <a:rPr lang="de-DE" altLang="de-DE" dirty="0" smtClean="0">
                <a:solidFill>
                  <a:srgbClr val="002060"/>
                </a:solidFill>
              </a:rPr>
              <a:t>	-	rechtshängige Räumungsklage</a:t>
            </a:r>
          </a:p>
          <a:p>
            <a:pPr marL="457200" indent="-457200" eaLnBrk="1" hangingPunct="1">
              <a:buFont typeface="Webdings" pitchFamily="18" charset="2"/>
              <a:buNone/>
            </a:pPr>
            <a:r>
              <a:rPr lang="de-DE" altLang="de-DE" dirty="0" smtClean="0">
                <a:solidFill>
                  <a:srgbClr val="002060"/>
                </a:solidFill>
              </a:rPr>
              <a:t>	-	der Räumungsklage liegt eine Kündigung wegen 	Zahlungsverzug zugrunde</a:t>
            </a:r>
          </a:p>
          <a:p>
            <a:pPr marL="457200" indent="-457200" eaLnBrk="1" hangingPunct="1">
              <a:buFont typeface="Webdings" pitchFamily="18" charset="2"/>
              <a:buNone/>
            </a:pPr>
            <a:r>
              <a:rPr lang="de-DE" altLang="de-DE" dirty="0" smtClean="0">
                <a:solidFill>
                  <a:srgbClr val="002060"/>
                </a:solidFill>
              </a:rPr>
              <a:t>	-	(rechtskräftige) Sicherungsanordnung gem. § 283a 	ZPO (sicherungsfähig sind nur die nach 	Rechtshängigkeit der Klage aber vor Erlass der 	Sicherungsanordnung fällig gewordenen Mieten; </a:t>
            </a:r>
            <a:endParaRPr lang="de-DE" altLang="de-DE" dirty="0" smtClean="0">
              <a:solidFill>
                <a:srgbClr val="002060"/>
              </a:solidFill>
            </a:endParaRP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a:t>
            </a:r>
            <a:r>
              <a:rPr lang="de-DE" altLang="de-DE" b="1" dirty="0" smtClean="0">
                <a:solidFill>
                  <a:srgbClr val="002060"/>
                </a:solidFill>
              </a:rPr>
              <a:t>Problem in der Praxis</a:t>
            </a:r>
            <a:r>
              <a:rPr lang="de-DE" altLang="de-DE" dirty="0" smtClean="0">
                <a:solidFill>
                  <a:srgbClr val="002060"/>
                </a:solidFill>
              </a:rPr>
              <a:t>: Vermieter muss konkret darlegen, welche besonderen Nachteile ihm entstehen, wenn er mit der geltend gemachten Forderung ausfällt.</a:t>
            </a:r>
          </a:p>
          <a:p>
            <a:pPr marL="457200" indent="-457200" eaLnBrk="1" hangingPunct="1">
              <a:buFont typeface="Webdings" pitchFamily="18" charset="2"/>
              <a:buNone/>
            </a:pPr>
            <a:endParaRPr lang="de-DE" altLang="de-DE" sz="2800" dirty="0" smtClean="0">
              <a:solidFill>
                <a:srgbClr val="002060"/>
              </a:solidFill>
            </a:endParaRPr>
          </a:p>
        </p:txBody>
      </p:sp>
      <p:pic>
        <p:nvPicPr>
          <p:cNvPr id="4098" name="Picture 2" descr="C:\Users\Albert\Pictures\Fotalia.de\Bild Mietrecht_files\Fotolia_Mietrecht-300x200.jpg"/>
          <p:cNvPicPr>
            <a:picLocks noChangeAspect="1" noChangeArrowheads="1"/>
          </p:cNvPicPr>
          <p:nvPr/>
        </p:nvPicPr>
        <p:blipFill>
          <a:blip r:embed="rId3" cstate="print"/>
          <a:srcRect/>
          <a:stretch>
            <a:fillRect/>
          </a:stretch>
        </p:blipFill>
        <p:spPr bwMode="auto">
          <a:xfrm>
            <a:off x="0" y="4293096"/>
            <a:ext cx="2267744" cy="21210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1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1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10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fade">
                                      <p:cBhvr>
                                        <p:cTn id="27" dur="10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pPr eaLnBrk="1" hangingPunct="1"/>
            <a:r>
              <a:rPr lang="de-DE" dirty="0" smtClean="0">
                <a:solidFill>
                  <a:srgbClr val="002060"/>
                </a:solidFill>
              </a:rPr>
              <a:t>Kontakt</a:t>
            </a:r>
          </a:p>
        </p:txBody>
      </p:sp>
      <p:sp>
        <p:nvSpPr>
          <p:cNvPr id="3" name="Inhaltsplatzhalter 2"/>
          <p:cNvSpPr>
            <a:spLocks noGrp="1"/>
          </p:cNvSpPr>
          <p:nvPr>
            <p:ph idx="1"/>
          </p:nvPr>
        </p:nvSpPr>
        <p:spPr/>
        <p:txBody>
          <a:bodyPr/>
          <a:lstStyle/>
          <a:p>
            <a:pPr marL="0" indent="0" eaLnBrk="1" hangingPunct="1">
              <a:buFont typeface="Webdings" pitchFamily="18" charset="2"/>
              <a:buNone/>
            </a:pPr>
            <a:r>
              <a:rPr lang="de-DE" b="1" dirty="0" smtClean="0">
                <a:solidFill>
                  <a:srgbClr val="002060"/>
                </a:solidFill>
                <a:latin typeface="Calibri" pitchFamily="34" charset="0"/>
                <a:ea typeface="Calibri" pitchFamily="34" charset="0"/>
                <a:cs typeface="Calibri" pitchFamily="34" charset="0"/>
              </a:rPr>
              <a:t>Rechtsanwalt Peter Albert</a:t>
            </a:r>
          </a:p>
          <a:p>
            <a:pPr marL="0" indent="0" eaLnBrk="1" hangingPunct="1">
              <a:buFont typeface="Webdings" pitchFamily="18" charset="2"/>
              <a:buNone/>
            </a:pPr>
            <a:r>
              <a:rPr lang="de-DE" dirty="0" smtClean="0">
                <a:solidFill>
                  <a:srgbClr val="002060"/>
                </a:solidFill>
                <a:latin typeface="Calibri" pitchFamily="34" charset="0"/>
                <a:ea typeface="Calibri" pitchFamily="34" charset="0"/>
                <a:cs typeface="Calibri" pitchFamily="34" charset="0"/>
              </a:rPr>
              <a:t>Fachanwalt für Arbeitsrecht</a:t>
            </a:r>
          </a:p>
          <a:p>
            <a:pPr marL="0" indent="0" eaLnBrk="1" hangingPunct="1">
              <a:buFont typeface="Webdings" pitchFamily="18" charset="2"/>
              <a:buNone/>
            </a:pPr>
            <a:r>
              <a:rPr lang="de-DE" dirty="0" smtClean="0">
                <a:solidFill>
                  <a:srgbClr val="002060"/>
                </a:solidFill>
                <a:latin typeface="Calibri" pitchFamily="34" charset="0"/>
                <a:ea typeface="Calibri" pitchFamily="34" charset="0"/>
                <a:cs typeface="Calibri" pitchFamily="34" charset="0"/>
              </a:rPr>
              <a:t>Fachanwalt für Miet- und </a:t>
            </a:r>
            <a:r>
              <a:rPr lang="de-DE" dirty="0" err="1" smtClean="0">
                <a:solidFill>
                  <a:srgbClr val="002060"/>
                </a:solidFill>
                <a:latin typeface="Calibri" pitchFamily="34" charset="0"/>
                <a:ea typeface="Calibri" pitchFamily="34" charset="0"/>
                <a:cs typeface="Calibri" pitchFamily="34" charset="0"/>
              </a:rPr>
              <a:t>Wohnungseigentumsrecht</a:t>
            </a:r>
            <a:endParaRPr lang="de-DE" dirty="0" smtClean="0">
              <a:solidFill>
                <a:srgbClr val="002060"/>
              </a:solidFill>
              <a:latin typeface="Calibri" pitchFamily="34" charset="0"/>
              <a:ea typeface="Calibri" pitchFamily="34" charset="0"/>
              <a:cs typeface="Calibri" pitchFamily="34" charset="0"/>
            </a:endParaRPr>
          </a:p>
          <a:p>
            <a:pPr marL="0" indent="0" eaLnBrk="1" hangingPunct="1">
              <a:buFont typeface="Webdings" pitchFamily="18" charset="2"/>
              <a:buNone/>
            </a:pPr>
            <a:endParaRPr lang="de-DE" dirty="0" smtClean="0">
              <a:solidFill>
                <a:srgbClr val="002060"/>
              </a:solidFill>
              <a:latin typeface="Calibri" pitchFamily="34" charset="0"/>
              <a:ea typeface="Calibri" pitchFamily="34" charset="0"/>
              <a:cs typeface="Calibri" pitchFamily="34" charset="0"/>
            </a:endParaRPr>
          </a:p>
          <a:p>
            <a:pPr marL="0" indent="0" eaLnBrk="1" hangingPunct="1">
              <a:buFont typeface="Webdings" pitchFamily="18" charset="2"/>
              <a:buNone/>
            </a:pPr>
            <a:r>
              <a:rPr lang="de-DE" dirty="0" smtClean="0">
                <a:solidFill>
                  <a:srgbClr val="002060"/>
                </a:solidFill>
                <a:latin typeface="Calibri" pitchFamily="34" charset="0"/>
                <a:ea typeface="Calibri" pitchFamily="34" charset="0"/>
                <a:cs typeface="Calibri" pitchFamily="34" charset="0"/>
              </a:rPr>
              <a:t>KA </a:t>
            </a:r>
            <a:r>
              <a:rPr lang="de-DE" dirty="0" smtClean="0">
                <a:solidFill>
                  <a:srgbClr val="002060"/>
                </a:solidFill>
                <a:latin typeface="Calibri" pitchFamily="34" charset="0"/>
                <a:ea typeface="Calibri" pitchFamily="34" charset="0"/>
                <a:cs typeface="Calibri" pitchFamily="34" charset="0"/>
              </a:rPr>
              <a:t>– Rechts- und </a:t>
            </a:r>
            <a:r>
              <a:rPr lang="de-DE" dirty="0" smtClean="0">
                <a:solidFill>
                  <a:srgbClr val="002060"/>
                </a:solidFill>
                <a:latin typeface="Calibri" pitchFamily="34" charset="0"/>
                <a:ea typeface="Calibri" pitchFamily="34" charset="0"/>
                <a:cs typeface="Calibri" pitchFamily="34" charset="0"/>
              </a:rPr>
              <a:t>Fachanwälte</a:t>
            </a:r>
            <a:endParaRPr lang="de-DE" dirty="0" smtClean="0">
              <a:solidFill>
                <a:srgbClr val="002060"/>
              </a:solidFill>
              <a:latin typeface="Calibri" pitchFamily="34" charset="0"/>
              <a:ea typeface="Calibri" pitchFamily="34" charset="0"/>
              <a:cs typeface="Calibri" pitchFamily="34" charset="0"/>
              <a:hlinkClick r:id="rId2"/>
            </a:endParaRPr>
          </a:p>
          <a:p>
            <a:pPr marL="0" indent="0" eaLnBrk="1" hangingPunct="1">
              <a:buFont typeface="Webdings" pitchFamily="18" charset="2"/>
              <a:buNone/>
            </a:pPr>
            <a:r>
              <a:rPr lang="de-DE" dirty="0" smtClean="0">
                <a:solidFill>
                  <a:srgbClr val="002060"/>
                </a:solidFill>
                <a:latin typeface="Calibri" pitchFamily="34" charset="0"/>
                <a:ea typeface="Calibri" pitchFamily="34" charset="0"/>
                <a:cs typeface="Calibri" pitchFamily="34" charset="0"/>
              </a:rPr>
              <a:t>Karl-Liebknecht-Str. 25</a:t>
            </a:r>
          </a:p>
          <a:p>
            <a:pPr marL="0" indent="0" eaLnBrk="1" hangingPunct="1">
              <a:buFont typeface="Webdings" pitchFamily="18" charset="2"/>
              <a:buNone/>
            </a:pPr>
            <a:r>
              <a:rPr lang="de-DE" dirty="0" smtClean="0">
                <a:solidFill>
                  <a:srgbClr val="002060"/>
                </a:solidFill>
                <a:latin typeface="Calibri" pitchFamily="34" charset="0"/>
                <a:ea typeface="Calibri" pitchFamily="34" charset="0"/>
                <a:cs typeface="Calibri" pitchFamily="34" charset="0"/>
              </a:rPr>
              <a:t>03046 Cottbus</a:t>
            </a:r>
          </a:p>
          <a:p>
            <a:pPr marL="0" indent="0" eaLnBrk="1" hangingPunct="1">
              <a:buFont typeface="Webdings" pitchFamily="18" charset="2"/>
              <a:buNone/>
            </a:pPr>
            <a:r>
              <a:rPr lang="fi-FI" dirty="0" smtClean="0">
                <a:solidFill>
                  <a:srgbClr val="002060"/>
                </a:solidFill>
                <a:latin typeface="Calibri" pitchFamily="34" charset="0"/>
                <a:ea typeface="Calibri" pitchFamily="34" charset="0"/>
                <a:cs typeface="Calibri" pitchFamily="34" charset="0"/>
              </a:rPr>
              <a:t>T 03 55 / 479 20 10</a:t>
            </a:r>
          </a:p>
          <a:p>
            <a:pPr marL="0" indent="0" eaLnBrk="1" hangingPunct="1">
              <a:buFont typeface="Webdings" pitchFamily="18" charset="2"/>
              <a:buNone/>
            </a:pPr>
            <a:r>
              <a:rPr lang="fi-FI" dirty="0" smtClean="0">
                <a:solidFill>
                  <a:srgbClr val="002060"/>
                </a:solidFill>
                <a:latin typeface="Calibri" pitchFamily="34" charset="0"/>
                <a:ea typeface="Calibri" pitchFamily="34" charset="0"/>
                <a:cs typeface="Calibri" pitchFamily="34" charset="0"/>
              </a:rPr>
              <a:t>F 03 55 / 479 20 11</a:t>
            </a:r>
          </a:p>
          <a:p>
            <a:pPr marL="0" indent="0" eaLnBrk="1" hangingPunct="1">
              <a:buFont typeface="Webdings" pitchFamily="18" charset="2"/>
              <a:buNone/>
            </a:pPr>
            <a:r>
              <a:rPr lang="fi-FI" dirty="0" smtClean="0">
                <a:solidFill>
                  <a:srgbClr val="002060"/>
                </a:solidFill>
                <a:latin typeface="Calibri" pitchFamily="34" charset="0"/>
                <a:ea typeface="Calibri" pitchFamily="34" charset="0"/>
                <a:cs typeface="Calibri" pitchFamily="34" charset="0"/>
              </a:rPr>
              <a:t>cottbus@ka-rechtsanwalt.eu</a:t>
            </a:r>
          </a:p>
          <a:p>
            <a:pPr marL="0" indent="0" eaLnBrk="1" hangingPunct="1">
              <a:buFont typeface="Webdings" pitchFamily="18" charset="2"/>
              <a:buNone/>
            </a:pPr>
            <a:r>
              <a:rPr lang="fi-FI" dirty="0" smtClean="0">
                <a:solidFill>
                  <a:srgbClr val="002060"/>
                </a:solidFill>
                <a:latin typeface="Calibri" pitchFamily="34" charset="0"/>
                <a:ea typeface="Calibri" pitchFamily="34" charset="0"/>
                <a:cs typeface="Calibri" pitchFamily="34" charset="0"/>
              </a:rPr>
              <a:t>http://www.ka-rechtsanwalt.eu</a:t>
            </a:r>
          </a:p>
          <a:p>
            <a:pPr marL="0" indent="0" eaLnBrk="1" hangingPunct="1">
              <a:buFont typeface="Webdings" pitchFamily="18" charset="2"/>
              <a:buNone/>
            </a:pPr>
            <a:r>
              <a:rPr lang="fi-FI" dirty="0" smtClean="0">
                <a:solidFill>
                  <a:srgbClr val="002060"/>
                </a:solidFill>
                <a:latin typeface="Calibri" pitchFamily="34" charset="0"/>
                <a:ea typeface="Calibri" pitchFamily="34" charset="0"/>
                <a:cs typeface="Calibri" pitchFamily="34" charset="0"/>
              </a:rPr>
              <a:t>(Blog, RSS, Newsletter)</a:t>
            </a:r>
            <a:endParaRPr lang="de-DE" dirty="0" smtClean="0">
              <a:solidFill>
                <a:srgbClr val="002060"/>
              </a:solidFill>
              <a:latin typeface="Calibri" pitchFamily="34" charset="0"/>
              <a:ea typeface="Calibri" pitchFamily="34" charset="0"/>
              <a:cs typeface="Calibri" pitchFamily="34" charset="0"/>
            </a:endParaRPr>
          </a:p>
        </p:txBody>
      </p:sp>
      <p:pic>
        <p:nvPicPr>
          <p:cNvPr id="1029" name="Picture 5" descr="Z:\12 K&amp;A Akten Sonstige\FOTOS\2017 Bilder Kanzlei und Mitarbeiter\KA_innen_und_au+ƒen-7.jpg"/>
          <p:cNvPicPr>
            <a:picLocks noChangeAspect="1" noChangeArrowheads="1"/>
          </p:cNvPicPr>
          <p:nvPr/>
        </p:nvPicPr>
        <p:blipFill>
          <a:blip r:embed="rId3" cstate="print"/>
          <a:srcRect/>
          <a:stretch>
            <a:fillRect/>
          </a:stretch>
        </p:blipFill>
        <p:spPr bwMode="auto">
          <a:xfrm>
            <a:off x="5724128" y="3789040"/>
            <a:ext cx="2987612" cy="19921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9"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4" end="4"/>
                                            </p:txEl>
                                          </p:spTgt>
                                        </p:tgtEl>
                                        <p:attrNameLst>
                                          <p:attrName>ppt_y</p:attrName>
                                        </p:attrNameLst>
                                      </p:cBhvr>
                                      <p:tavLst>
                                        <p:tav tm="0">
                                          <p:val>
                                            <p:strVal val="0-#ppt_h/2"/>
                                          </p:val>
                                        </p:tav>
                                        <p:tav tm="100000">
                                          <p:val>
                                            <p:strVal val="#ppt_y"/>
                                          </p:val>
                                        </p:tav>
                                      </p:tavLst>
                                    </p:anim>
                                  </p:childTnLst>
                                </p:cTn>
                              </p:par>
                              <p:par>
                                <p:cTn id="21" presetID="2" presetClass="entr" presetSubtype="9"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5" end="5"/>
                                            </p:txEl>
                                          </p:spTgt>
                                        </p:tgtEl>
                                        <p:attrNameLst>
                                          <p:attrName>ppt_y</p:attrName>
                                        </p:attrNameLst>
                                      </p:cBhvr>
                                      <p:tavLst>
                                        <p:tav tm="0">
                                          <p:val>
                                            <p:strVal val="0-#ppt_h/2"/>
                                          </p:val>
                                        </p:tav>
                                        <p:tav tm="100000">
                                          <p:val>
                                            <p:strVal val="#ppt_y"/>
                                          </p:val>
                                        </p:tav>
                                      </p:tavLst>
                                    </p:anim>
                                  </p:childTnLst>
                                </p:cTn>
                              </p:par>
                              <p:par>
                                <p:cTn id="25" presetID="2" presetClass="entr" presetSubtype="9"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0-#ppt_h/2"/>
                                          </p:val>
                                        </p:tav>
                                        <p:tav tm="100000">
                                          <p:val>
                                            <p:strVal val="#ppt_y"/>
                                          </p:val>
                                        </p:tav>
                                      </p:tavLst>
                                    </p:anim>
                                  </p:childTnLst>
                                </p:cTn>
                              </p:par>
                              <p:par>
                                <p:cTn id="29" presetID="2" presetClass="entr" presetSubtype="9"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7" end="7"/>
                                            </p:txEl>
                                          </p:spTgt>
                                        </p:tgtEl>
                                        <p:attrNameLst>
                                          <p:attrName>ppt_y</p:attrName>
                                        </p:attrNameLst>
                                      </p:cBhvr>
                                      <p:tavLst>
                                        <p:tav tm="0">
                                          <p:val>
                                            <p:strVal val="0-#ppt_h/2"/>
                                          </p:val>
                                        </p:tav>
                                        <p:tav tm="100000">
                                          <p:val>
                                            <p:strVal val="#ppt_y"/>
                                          </p:val>
                                        </p:tav>
                                      </p:tavLst>
                                    </p:anim>
                                  </p:childTnLst>
                                </p:cTn>
                              </p:par>
                              <p:par>
                                <p:cTn id="33" presetID="2" presetClass="entr" presetSubtype="9"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3">
                                            <p:txEl>
                                              <p:pRg st="8" end="8"/>
                                            </p:txEl>
                                          </p:spTgt>
                                        </p:tgtEl>
                                        <p:attrNameLst>
                                          <p:attrName>ppt_y</p:attrName>
                                        </p:attrNameLst>
                                      </p:cBhvr>
                                      <p:tavLst>
                                        <p:tav tm="0">
                                          <p:val>
                                            <p:strVal val="0-#ppt_h/2"/>
                                          </p:val>
                                        </p:tav>
                                        <p:tav tm="100000">
                                          <p:val>
                                            <p:strVal val="#ppt_y"/>
                                          </p:val>
                                        </p:tav>
                                      </p:tavLst>
                                    </p:anim>
                                  </p:childTnLst>
                                </p:cTn>
                              </p:par>
                              <p:par>
                                <p:cTn id="37" presetID="2" presetClass="entr" presetSubtype="9"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1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3">
                                            <p:txEl>
                                              <p:pRg st="9" end="9"/>
                                            </p:txEl>
                                          </p:spTgt>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10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10" end="10"/>
                                            </p:txEl>
                                          </p:spTgt>
                                        </p:tgtEl>
                                        <p:attrNameLst>
                                          <p:attrName>ppt_y</p:attrName>
                                        </p:attrNameLst>
                                      </p:cBhvr>
                                      <p:tavLst>
                                        <p:tav tm="0">
                                          <p:val>
                                            <p:strVal val="0-#ppt_h/2"/>
                                          </p:val>
                                        </p:tav>
                                        <p:tav tm="100000">
                                          <p:val>
                                            <p:strVal val="#ppt_y"/>
                                          </p:val>
                                        </p:tav>
                                      </p:tavLst>
                                    </p:anim>
                                  </p:childTnLst>
                                </p:cTn>
                              </p:par>
                              <p:par>
                                <p:cTn id="45" presetID="2" presetClass="entr" presetSubtype="9" fill="hold" grpId="0"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10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3">
                                            <p:txEl>
                                              <p:pRg st="11" end="11"/>
                                            </p:txEl>
                                          </p:spTgt>
                                        </p:tgtEl>
                                        <p:attrNameLst>
                                          <p:attrName>ppt_y</p:attrName>
                                        </p:attrNameLst>
                                      </p:cBhvr>
                                      <p:tavLst>
                                        <p:tav tm="0">
                                          <p:val>
                                            <p:strVal val="0-#ppt_h/2"/>
                                          </p:val>
                                        </p:tav>
                                        <p:tav tm="100000">
                                          <p:val>
                                            <p:strVal val="#ppt_y"/>
                                          </p:val>
                                        </p:tav>
                                      </p:tavLst>
                                    </p:anim>
                                  </p:childTnLst>
                                </p:cTn>
                              </p:par>
                              <p:par>
                                <p:cTn id="49" presetID="5" presetClass="entr" presetSubtype="10" fill="hold" nodeType="withEffect">
                                  <p:stCondLst>
                                    <p:cond delay="0"/>
                                  </p:stCondLst>
                                  <p:childTnLst>
                                    <p:set>
                                      <p:cBhvr>
                                        <p:cTn id="50" dur="1" fill="hold">
                                          <p:stCondLst>
                                            <p:cond delay="0"/>
                                          </p:stCondLst>
                                        </p:cTn>
                                        <p:tgtEl>
                                          <p:spTgt spid="1029"/>
                                        </p:tgtEl>
                                        <p:attrNameLst>
                                          <p:attrName>style.visibility</p:attrName>
                                        </p:attrNameLst>
                                      </p:cBhvr>
                                      <p:to>
                                        <p:strVal val="visible"/>
                                      </p:to>
                                    </p:set>
                                    <p:animEffect transition="in" filter="checkerboard(across)">
                                      <p:cBhvr>
                                        <p:cTn id="51"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258888" y="1557338"/>
            <a:ext cx="7526337" cy="2951782"/>
          </a:xfrm>
        </p:spPr>
        <p:txBody>
          <a:bodyPr/>
          <a:lstStyle/>
          <a:p>
            <a:pPr marL="457200" indent="-457200" eaLnBrk="1" hangingPunct="1">
              <a:buFont typeface="Webdings" pitchFamily="18" charset="2"/>
              <a:buAutoNum type="arabicPeriod"/>
            </a:pPr>
            <a:r>
              <a:rPr lang="de-DE" altLang="de-DE" sz="2800" dirty="0" smtClean="0">
                <a:solidFill>
                  <a:srgbClr val="002060"/>
                </a:solidFill>
              </a:rPr>
              <a:t>Auswahl des Mieters – vorbeugende Maßnahmen</a:t>
            </a:r>
          </a:p>
          <a:p>
            <a:pPr marL="457200" indent="-457200" eaLnBrk="1" hangingPunct="1">
              <a:buFont typeface="Webdings" pitchFamily="18" charset="2"/>
              <a:buAutoNum type="arabicPeriod"/>
            </a:pPr>
            <a:r>
              <a:rPr lang="de-DE" altLang="de-DE" sz="2800" dirty="0" err="1" smtClean="0">
                <a:solidFill>
                  <a:srgbClr val="002060"/>
                </a:solidFill>
              </a:rPr>
              <a:t>Vermüllte</a:t>
            </a:r>
            <a:r>
              <a:rPr lang="de-DE" altLang="de-DE" sz="2800" dirty="0" smtClean="0">
                <a:solidFill>
                  <a:srgbClr val="002060"/>
                </a:solidFill>
              </a:rPr>
              <a:t> Wohnung – was tun?</a:t>
            </a:r>
          </a:p>
          <a:p>
            <a:pPr marL="457200" indent="-457200" eaLnBrk="1" hangingPunct="1">
              <a:buFont typeface="Webdings" pitchFamily="18" charset="2"/>
              <a:buAutoNum type="arabicPeriod"/>
            </a:pPr>
            <a:r>
              <a:rPr lang="de-DE" altLang="de-DE" sz="2800" dirty="0" smtClean="0">
                <a:solidFill>
                  <a:srgbClr val="002060"/>
                </a:solidFill>
              </a:rPr>
              <a:t>Fallstricke bei der Kündigung</a:t>
            </a:r>
          </a:p>
          <a:p>
            <a:pPr marL="457200" indent="-457200" eaLnBrk="1" hangingPunct="1">
              <a:buFont typeface="Webdings" pitchFamily="18" charset="2"/>
              <a:buAutoNum type="arabicPeriod"/>
            </a:pPr>
            <a:r>
              <a:rPr lang="de-DE" altLang="de-DE" sz="2800" dirty="0" smtClean="0">
                <a:solidFill>
                  <a:srgbClr val="002060"/>
                </a:solidFill>
              </a:rPr>
              <a:t>Eilverfahren auch bei der Kündigung von Wohnraum?</a:t>
            </a:r>
          </a:p>
          <a:p>
            <a:pPr marL="457200" indent="-457200" eaLnBrk="1" hangingPunct="1">
              <a:buNone/>
            </a:pPr>
            <a:endParaRPr lang="de-DE" altLang="de-DE" sz="2800" dirty="0" smtClean="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1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1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1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907704" y="2780928"/>
            <a:ext cx="7056438" cy="2736850"/>
          </a:xfrm>
        </p:spPr>
        <p:txBody>
          <a:bodyPr/>
          <a:lstStyle/>
          <a:p>
            <a:pPr marL="457200" indent="-457200" eaLnBrk="1" hangingPunct="1">
              <a:buNone/>
            </a:pPr>
            <a:r>
              <a:rPr lang="de-DE" b="1" dirty="0" smtClean="0">
                <a:solidFill>
                  <a:srgbClr val="002060"/>
                </a:solidFill>
              </a:rPr>
              <a:t>a)	</a:t>
            </a:r>
            <a:r>
              <a:rPr lang="de-DE" b="1" u="sng" dirty="0" smtClean="0">
                <a:solidFill>
                  <a:srgbClr val="002060"/>
                </a:solidFill>
              </a:rPr>
              <a:t>Wichtigste vorbeugende Maßnahme</a:t>
            </a:r>
            <a:r>
              <a:rPr lang="de-DE" dirty="0" smtClean="0">
                <a:solidFill>
                  <a:srgbClr val="002060"/>
                </a:solidFill>
              </a:rPr>
              <a:t>:</a:t>
            </a:r>
          </a:p>
          <a:p>
            <a:pPr marL="457200" indent="-457200" eaLnBrk="1" hangingPunct="1">
              <a:buNone/>
            </a:pPr>
            <a:r>
              <a:rPr lang="de-DE" dirty="0" smtClean="0">
                <a:solidFill>
                  <a:srgbClr val="002060"/>
                </a:solidFill>
              </a:rPr>
              <a:t>	möglichst viele umfassende und aussagekräftige Informationen über den Mietbewerber einholen</a:t>
            </a:r>
          </a:p>
          <a:p>
            <a:pPr marL="457200" indent="-457200" eaLnBrk="1" hangingPunct="1">
              <a:buNone/>
            </a:pPr>
            <a:r>
              <a:rPr lang="de-DE" dirty="0" smtClean="0">
                <a:solidFill>
                  <a:srgbClr val="002060"/>
                </a:solidFill>
              </a:rPr>
              <a:t>	Ist das Mietverhältnis erst einmal abgeschlossen, ist es schwer zu kündigen.</a:t>
            </a:r>
          </a:p>
          <a:p>
            <a:pPr marL="457200" indent="-457200" eaLnBrk="1" hangingPunct="1">
              <a:buNone/>
            </a:pPr>
            <a:r>
              <a:rPr lang="de-DE" altLang="de-DE" dirty="0" smtClean="0">
                <a:solidFill>
                  <a:srgbClr val="002060"/>
                </a:solidFill>
              </a:rPr>
              <a:t>	Selbst bei Zahlungsverzug ist zwar eine Kündigung möglich; aber der Mieter bleibt weiter in der Wohnung, zahlt nicht und verursacht evtl. noch Schäden</a:t>
            </a:r>
          </a:p>
          <a:p>
            <a:pPr marL="457200" indent="-457200" eaLnBrk="1" hangingPunct="1">
              <a:buFont typeface="Webdings" pitchFamily="18" charset="2"/>
              <a:buNone/>
            </a:pPr>
            <a:endParaRPr lang="de-DE" altLang="de-DE" sz="2800" dirty="0" smtClean="0">
              <a:solidFill>
                <a:srgbClr val="002060"/>
              </a:solidFill>
            </a:endParaRPr>
          </a:p>
        </p:txBody>
      </p:sp>
      <p:sp>
        <p:nvSpPr>
          <p:cNvPr id="5" name="Inhaltsplatzhalter 2"/>
          <p:cNvSpPr txBox="1">
            <a:spLocks/>
          </p:cNvSpPr>
          <p:nvPr/>
        </p:nvSpPr>
        <p:spPr bwMode="auto">
          <a:xfrm>
            <a:off x="1411288" y="1565275"/>
            <a:ext cx="7526337" cy="792163"/>
          </a:xfrm>
          <a:prstGeom prst="rect">
            <a:avLst/>
          </a:prstGeom>
          <a:noFill/>
          <a:ln>
            <a:noFill/>
          </a:ln>
          <a:extLst>
            <a:ext uri="{909E8E84-426E-40dd-AFC4-6F175D3DCCD1}"/>
            <a:ext uri="{91240B29-F687-4f45-9708-019B960494DF}"/>
          </a:extLst>
        </p:spPr>
        <p:txBody>
          <a:bodyPr/>
          <a:lstStyle/>
          <a:p>
            <a:pPr marL="457200" indent="-457200">
              <a:spcBef>
                <a:spcPct val="20000"/>
              </a:spcBef>
              <a:buClr>
                <a:schemeClr val="accent2"/>
              </a:buClr>
              <a:buFont typeface="Webdings" pitchFamily="18" charset="2"/>
              <a:buAutoNum type="arabicPeriod"/>
              <a:defRPr/>
            </a:pPr>
            <a:r>
              <a:rPr lang="de-DE" altLang="de-DE" sz="2800" kern="0" dirty="0" smtClean="0">
                <a:solidFill>
                  <a:srgbClr val="002060"/>
                </a:solidFill>
                <a:latin typeface="+mn-lt"/>
                <a:cs typeface="+mn-cs"/>
              </a:rPr>
              <a:t>Auswahl des Mieters – vorbeugende Maßnahmen</a:t>
            </a:r>
            <a:endParaRPr lang="de-DE" altLang="de-DE" sz="2800" kern="0" dirty="0">
              <a:solidFill>
                <a:srgbClr val="002060"/>
              </a:solidFill>
              <a:latin typeface="+mn-lt"/>
              <a:cs typeface="+mn-cs"/>
            </a:endParaRPr>
          </a:p>
          <a:p>
            <a:pPr marL="457200" indent="-457200">
              <a:spcBef>
                <a:spcPct val="20000"/>
              </a:spcBef>
              <a:buClr>
                <a:schemeClr val="accent2"/>
              </a:buClr>
              <a:buFont typeface="Webdings" pitchFamily="18" charset="2"/>
              <a:buNone/>
              <a:defRPr/>
            </a:pPr>
            <a:endParaRPr lang="de-DE" altLang="de-DE" sz="2800" kern="0" dirty="0">
              <a:solidFill>
                <a:srgbClr val="002060"/>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10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1000"/>
                                        <p:tgtEl>
                                          <p:spTgt spid="4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fade">
                                      <p:cBhvr>
                                        <p:cTn id="22" dur="1000"/>
                                        <p:tgtEl>
                                          <p:spTgt spid="4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Effect transition="in" filter="fade">
                                      <p:cBhvr>
                                        <p:cTn id="27" dur="1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35150" y="1412875"/>
            <a:ext cx="7058025" cy="2736850"/>
          </a:xfrm>
        </p:spPr>
        <p:txBody>
          <a:bodyPr/>
          <a:lstStyle/>
          <a:p>
            <a:pPr marL="457200" indent="-457200" eaLnBrk="1" hangingPunct="1">
              <a:buNone/>
            </a:pPr>
            <a:r>
              <a:rPr lang="de-DE" dirty="0" smtClean="0">
                <a:solidFill>
                  <a:srgbClr val="002060"/>
                </a:solidFill>
              </a:rPr>
              <a:t>b)	</a:t>
            </a:r>
            <a:r>
              <a:rPr lang="de-DE" b="1" dirty="0" smtClean="0">
                <a:solidFill>
                  <a:srgbClr val="002060"/>
                </a:solidFill>
              </a:rPr>
              <a:t>Was ist alles möglich/ zulässig? </a:t>
            </a:r>
          </a:p>
          <a:p>
            <a:pPr marL="457200" indent="-457200" eaLnBrk="1" hangingPunct="1">
              <a:buFont typeface="Webdings" pitchFamily="18" charset="2"/>
              <a:buNone/>
            </a:pPr>
            <a:r>
              <a:rPr lang="de-DE" dirty="0" smtClean="0">
                <a:solidFill>
                  <a:srgbClr val="002060"/>
                </a:solidFill>
              </a:rPr>
              <a:t>	-	Selbstauskunft des Mieters</a:t>
            </a:r>
          </a:p>
          <a:p>
            <a:pPr marL="457200" indent="-457200" eaLnBrk="1" hangingPunct="1">
              <a:buFont typeface="Webdings" pitchFamily="18" charset="2"/>
              <a:buNone/>
            </a:pPr>
            <a:r>
              <a:rPr lang="de-DE" dirty="0" smtClean="0">
                <a:solidFill>
                  <a:srgbClr val="002060"/>
                </a:solidFill>
              </a:rPr>
              <a:t>	-	Gehalts- / Einkommensnachweise</a:t>
            </a:r>
          </a:p>
          <a:p>
            <a:pPr marL="457200" indent="-457200" eaLnBrk="1" hangingPunct="1">
              <a:buFont typeface="Webdings" pitchFamily="18" charset="2"/>
              <a:buNone/>
            </a:pPr>
            <a:r>
              <a:rPr lang="de-DE" dirty="0" smtClean="0">
                <a:solidFill>
                  <a:srgbClr val="002060"/>
                </a:solidFill>
              </a:rPr>
              <a:t>	-	</a:t>
            </a:r>
            <a:r>
              <a:rPr lang="de-DE" dirty="0" err="1" smtClean="0">
                <a:solidFill>
                  <a:srgbClr val="002060"/>
                </a:solidFill>
              </a:rPr>
              <a:t>Schufa</a:t>
            </a:r>
            <a:r>
              <a:rPr lang="de-DE" dirty="0" smtClean="0">
                <a:solidFill>
                  <a:srgbClr val="002060"/>
                </a:solidFill>
              </a:rPr>
              <a:t> und andere Auskunfteien</a:t>
            </a:r>
          </a:p>
          <a:p>
            <a:pPr marL="457200" indent="-457200" eaLnBrk="1" hangingPunct="1">
              <a:buFont typeface="Webdings" pitchFamily="18" charset="2"/>
              <a:buNone/>
            </a:pPr>
            <a:r>
              <a:rPr lang="de-DE" dirty="0" smtClean="0">
                <a:solidFill>
                  <a:srgbClr val="002060"/>
                </a:solidFill>
              </a:rPr>
              <a:t>	-	Bescheinigung des Vorvermieters über pünktliche 	Mietzahlungen</a:t>
            </a:r>
          </a:p>
          <a:p>
            <a:pPr marL="457200" indent="-457200" eaLnBrk="1" hangingPunct="1">
              <a:buFont typeface="Webdings" pitchFamily="18" charset="2"/>
              <a:buNone/>
            </a:pPr>
            <a:r>
              <a:rPr lang="de-DE" dirty="0" smtClean="0">
                <a:solidFill>
                  <a:srgbClr val="002060"/>
                </a:solidFill>
              </a:rPr>
              <a:t>-	Grenzen: Datenschutz</a:t>
            </a:r>
            <a:r>
              <a:rPr lang="de-DE" dirty="0" smtClean="0"/>
              <a:t/>
            </a:r>
            <a:br>
              <a:rPr lang="de-DE" dirty="0" smtClean="0"/>
            </a:br>
            <a:r>
              <a:rPr lang="de-DE" dirty="0" smtClean="0"/>
              <a:t/>
            </a:r>
            <a:br>
              <a:rPr lang="de-DE" dirty="0" smtClean="0"/>
            </a:br>
            <a:endParaRPr lang="de-DE" altLang="de-DE" sz="2800" dirty="0" smtClean="0">
              <a:solidFill>
                <a:srgbClr val="002060"/>
              </a:solidFill>
            </a:endParaRPr>
          </a:p>
        </p:txBody>
      </p:sp>
      <p:pic>
        <p:nvPicPr>
          <p:cNvPr id="2050" name="Picture 2" descr="C:\Users\Albert\Downloads\Fotolia_Vertragsrecht.jpg"/>
          <p:cNvPicPr>
            <a:picLocks noChangeAspect="1" noChangeArrowheads="1"/>
          </p:cNvPicPr>
          <p:nvPr/>
        </p:nvPicPr>
        <p:blipFill>
          <a:blip r:embed="rId3" cstate="print"/>
          <a:srcRect/>
          <a:stretch>
            <a:fillRect/>
          </a:stretch>
        </p:blipFill>
        <p:spPr bwMode="auto">
          <a:xfrm>
            <a:off x="1907704" y="4365104"/>
            <a:ext cx="6480720" cy="20162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blinds(horizontal)">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blinds(horizontal)">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blinds(horizontal)">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blinds(horizontal)">
                                      <p:cBhvr>
                                        <p:cTn id="22" dur="5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blinds(horizontal)">
                                      <p:cBhvr>
                                        <p:cTn id="27"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907704" y="1412776"/>
            <a:ext cx="7056438" cy="3673475"/>
          </a:xfrm>
        </p:spPr>
        <p:txBody>
          <a:bodyPr/>
          <a:lstStyle/>
          <a:p>
            <a:pPr marL="457200" indent="-457200" eaLnBrk="1" hangingPunct="1">
              <a:buNone/>
            </a:pPr>
            <a:r>
              <a:rPr lang="de-DE" altLang="de-DE" dirty="0" smtClean="0">
                <a:solidFill>
                  <a:srgbClr val="002060"/>
                </a:solidFill>
              </a:rPr>
              <a:t>c)</a:t>
            </a:r>
            <a:r>
              <a:rPr lang="de-DE" altLang="de-DE" b="1" dirty="0" smtClean="0">
                <a:solidFill>
                  <a:srgbClr val="002060"/>
                </a:solidFill>
              </a:rPr>
              <a:t>	Achtung:</a:t>
            </a:r>
            <a:r>
              <a:rPr lang="de-DE" altLang="de-DE" dirty="0" smtClean="0">
                <a:solidFill>
                  <a:srgbClr val="002060"/>
                </a:solidFill>
              </a:rPr>
              <a:t> Allgemeines Gleichbehandlungsgesetz (AGG)</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Tx/>
              <a:buChar char="-"/>
            </a:pPr>
            <a:r>
              <a:rPr lang="de-DE" altLang="de-DE" b="1" dirty="0" smtClean="0">
                <a:solidFill>
                  <a:srgbClr val="002060"/>
                </a:solidFill>
              </a:rPr>
              <a:t>Welche Fragen sind zulässig?</a:t>
            </a:r>
          </a:p>
          <a:p>
            <a:pPr marL="457200" indent="-457200" eaLnBrk="1" hangingPunct="1">
              <a:buNone/>
            </a:pPr>
            <a:r>
              <a:rPr lang="de-DE" altLang="de-DE" dirty="0" smtClean="0">
                <a:solidFill>
                  <a:srgbClr val="002060"/>
                </a:solidFill>
              </a:rPr>
              <a:t>	zulässig sind nur Fragen, die die Erfüllungsbereitschaft und Erfüllungsfähigkeit des Mietbewerbers betreffen, wie </a:t>
            </a:r>
            <a:r>
              <a:rPr lang="de-DE" altLang="de-DE" dirty="0" err="1" smtClean="0">
                <a:solidFill>
                  <a:srgbClr val="002060"/>
                </a:solidFill>
              </a:rPr>
              <a:t>zB</a:t>
            </a:r>
            <a:r>
              <a:rPr lang="de-DE" altLang="de-DE" dirty="0" smtClean="0">
                <a:solidFill>
                  <a:srgbClr val="002060"/>
                </a:solidFill>
              </a:rPr>
              <a:t> Einkommen, Insolvenz, Abgabe der Vermögensauskunft, Zwangsvollstreckungsmaßnahmen, Personalien, Anzahl der </a:t>
            </a:r>
            <a:r>
              <a:rPr lang="de-DE" altLang="de-DE" dirty="0" err="1" smtClean="0">
                <a:solidFill>
                  <a:srgbClr val="002060"/>
                </a:solidFill>
              </a:rPr>
              <a:t>Wohnungsnutzer</a:t>
            </a:r>
            <a:r>
              <a:rPr lang="de-DE" altLang="de-DE" dirty="0" smtClean="0">
                <a:solidFill>
                  <a:srgbClr val="002060"/>
                </a:solidFill>
              </a:rPr>
              <a:t> + deren Alter, Höhe des Einkommens, Bonität</a:t>
            </a:r>
          </a:p>
          <a:p>
            <a:pPr marL="457200" indent="-457200" eaLnBrk="1" hangingPunct="1">
              <a:buNone/>
            </a:pPr>
            <a:endParaRPr lang="de-DE" altLang="de-DE" dirty="0" smtClean="0">
              <a:solidFill>
                <a:srgbClr val="002060"/>
              </a:solidFill>
            </a:endParaRPr>
          </a:p>
          <a:p>
            <a:pPr marL="457200" indent="-457200" eaLnBrk="1" hangingPunct="1">
              <a:buNone/>
            </a:pPr>
            <a:r>
              <a:rPr lang="de-DE" altLang="de-DE" dirty="0" smtClean="0">
                <a:solidFill>
                  <a:srgbClr val="002060"/>
                </a:solidFill>
              </a:rPr>
              <a:t>		</a:t>
            </a:r>
          </a:p>
          <a:p>
            <a:pPr marL="457200" indent="-457200" eaLnBrk="1" hangingPunct="1">
              <a:buFont typeface="Webdings" pitchFamily="18" charset="2"/>
              <a:buNone/>
            </a:pPr>
            <a:r>
              <a:rPr lang="de-DE" altLang="de-DE" dirty="0" smtClean="0">
                <a:solidFill>
                  <a:srgbClr val="002060"/>
                </a:solidFill>
              </a:rPr>
              <a:t>	</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pic>
        <p:nvPicPr>
          <p:cNvPr id="6" name="Picture 2" descr="C:\Users\Albert\Downloads\Fotolia_65147600_XS.jpg"/>
          <p:cNvPicPr>
            <a:picLocks noChangeAspect="1" noChangeArrowheads="1"/>
          </p:cNvPicPr>
          <p:nvPr/>
        </p:nvPicPr>
        <p:blipFill>
          <a:blip r:embed="rId3" cstate="print"/>
          <a:srcRect/>
          <a:stretch>
            <a:fillRect/>
          </a:stretch>
        </p:blipFill>
        <p:spPr bwMode="auto">
          <a:xfrm>
            <a:off x="1187624" y="1268760"/>
            <a:ext cx="757238" cy="7572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35150" y="1268413"/>
            <a:ext cx="7058025" cy="4897437"/>
          </a:xfrm>
        </p:spPr>
        <p:txBody>
          <a:bodyPr/>
          <a:lstStyle/>
          <a:p>
            <a:pPr marL="457200" indent="-457200" eaLnBrk="1" hangingPunct="1">
              <a:buFont typeface="Webdings" pitchFamily="18" charset="2"/>
              <a:buNone/>
            </a:pPr>
            <a:r>
              <a:rPr lang="de-DE" altLang="de-DE" dirty="0" smtClean="0">
                <a:solidFill>
                  <a:srgbClr val="002060"/>
                </a:solidFill>
              </a:rPr>
              <a:t>	</a:t>
            </a:r>
          </a:p>
          <a:p>
            <a:pPr marL="457200" indent="-457200" eaLnBrk="1" hangingPunct="1">
              <a:buFont typeface="Webdings" pitchFamily="18" charset="2"/>
              <a:buNone/>
            </a:pPr>
            <a:r>
              <a:rPr lang="de-DE" altLang="de-DE" dirty="0" smtClean="0">
                <a:solidFill>
                  <a:srgbClr val="002060"/>
                </a:solidFill>
              </a:rPr>
              <a:t>	d)	</a:t>
            </a:r>
            <a:r>
              <a:rPr lang="de-DE" altLang="de-DE" b="1" dirty="0" smtClean="0">
                <a:solidFill>
                  <a:srgbClr val="002060"/>
                </a:solidFill>
              </a:rPr>
              <a:t>Welche Fragen sind unzulässig?</a:t>
            </a:r>
          </a:p>
          <a:p>
            <a:pPr marL="457200" indent="-457200" eaLnBrk="1" hangingPunct="1">
              <a:buFont typeface="Webdings" pitchFamily="18" charset="2"/>
              <a:buNone/>
            </a:pPr>
            <a:r>
              <a:rPr lang="de-DE" altLang="de-DE" dirty="0" smtClean="0">
                <a:solidFill>
                  <a:srgbClr val="002060"/>
                </a:solidFill>
              </a:rPr>
              <a:t>		unzulässig sind Fragen </a:t>
            </a:r>
            <a:r>
              <a:rPr lang="de-DE" altLang="de-DE" dirty="0" err="1" smtClean="0">
                <a:solidFill>
                  <a:srgbClr val="002060"/>
                </a:solidFill>
              </a:rPr>
              <a:t>zB</a:t>
            </a:r>
            <a:r>
              <a:rPr lang="de-DE" altLang="de-DE" dirty="0" smtClean="0">
                <a:solidFill>
                  <a:srgbClr val="002060"/>
                </a:solidFill>
              </a:rPr>
              <a:t> zu </a:t>
            </a:r>
          </a:p>
          <a:p>
            <a:pPr marL="457200" indent="-457200" eaLnBrk="1" hangingPunct="1">
              <a:buFont typeface="Webdings" pitchFamily="18" charset="2"/>
              <a:buNone/>
            </a:pPr>
            <a:r>
              <a:rPr lang="de-DE" altLang="de-DE" dirty="0" smtClean="0">
                <a:solidFill>
                  <a:srgbClr val="002060"/>
                </a:solidFill>
              </a:rPr>
              <a:t>		- Bankverbindung</a:t>
            </a:r>
          </a:p>
          <a:p>
            <a:pPr marL="457200" indent="-457200" eaLnBrk="1" hangingPunct="1">
              <a:buFont typeface="Webdings" pitchFamily="18" charset="2"/>
              <a:buNone/>
            </a:pPr>
            <a:r>
              <a:rPr lang="de-DE" altLang="de-DE" dirty="0" smtClean="0">
                <a:solidFill>
                  <a:srgbClr val="002060"/>
                </a:solidFill>
              </a:rPr>
              <a:t>		- Rechtsschutzversicherung</a:t>
            </a:r>
          </a:p>
          <a:p>
            <a:pPr marL="457200" indent="-457200" eaLnBrk="1" hangingPunct="1">
              <a:buFont typeface="Webdings" pitchFamily="18" charset="2"/>
              <a:buNone/>
            </a:pPr>
            <a:r>
              <a:rPr lang="de-DE" altLang="de-DE" dirty="0" smtClean="0">
                <a:solidFill>
                  <a:srgbClr val="002060"/>
                </a:solidFill>
              </a:rPr>
              <a:t>		- Mitgliedschaft im Mieterverein</a:t>
            </a:r>
          </a:p>
          <a:p>
            <a:pPr marL="457200" indent="-457200" eaLnBrk="1" hangingPunct="1">
              <a:buFont typeface="Webdings" pitchFamily="18" charset="2"/>
              <a:buNone/>
            </a:pPr>
            <a:r>
              <a:rPr lang="de-DE" altLang="de-DE" dirty="0" smtClean="0">
                <a:solidFill>
                  <a:srgbClr val="002060"/>
                </a:solidFill>
              </a:rPr>
              <a:t>		- Staatsangehörigkeit</a:t>
            </a:r>
          </a:p>
          <a:p>
            <a:pPr marL="457200" indent="-457200" eaLnBrk="1" hangingPunct="1">
              <a:buFont typeface="Webdings" pitchFamily="18" charset="2"/>
              <a:buNone/>
            </a:pPr>
            <a:r>
              <a:rPr lang="de-DE" altLang="de-DE" dirty="0" smtClean="0">
                <a:solidFill>
                  <a:srgbClr val="002060"/>
                </a:solidFill>
              </a:rPr>
              <a:t>		- </a:t>
            </a:r>
            <a:r>
              <a:rPr lang="de-DE" altLang="de-DE" dirty="0" err="1" smtClean="0">
                <a:solidFill>
                  <a:srgbClr val="002060"/>
                </a:solidFill>
              </a:rPr>
              <a:t>Wohnstil</a:t>
            </a: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 Familienplanung </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e)	</a:t>
            </a:r>
            <a:r>
              <a:rPr lang="de-DE" altLang="de-DE" b="1" dirty="0" smtClean="0">
                <a:solidFill>
                  <a:srgbClr val="002060"/>
                </a:solidFill>
              </a:rPr>
              <a:t>Streitig:</a:t>
            </a:r>
          </a:p>
          <a:p>
            <a:pPr marL="457200" indent="-457200" eaLnBrk="1" hangingPunct="1">
              <a:buFont typeface="Webdings" pitchFamily="18" charset="2"/>
              <a:buNone/>
            </a:pPr>
            <a:r>
              <a:rPr lang="de-DE" altLang="de-DE" dirty="0" smtClean="0">
                <a:solidFill>
                  <a:srgbClr val="002060"/>
                </a:solidFill>
              </a:rPr>
              <a:t>		</a:t>
            </a:r>
            <a:r>
              <a:rPr lang="de-DE" altLang="de-DE" dirty="0" err="1" smtClean="0">
                <a:solidFill>
                  <a:srgbClr val="002060"/>
                </a:solidFill>
              </a:rPr>
              <a:t>zB</a:t>
            </a:r>
            <a:r>
              <a:rPr lang="de-DE" altLang="de-DE" dirty="0" smtClean="0">
                <a:solidFill>
                  <a:srgbClr val="002060"/>
                </a:solidFill>
              </a:rPr>
              <a:t> zu Arbeitgeber, Familienstand, Einkommen der 	Mitbewohner		</a:t>
            </a:r>
          </a:p>
          <a:p>
            <a:pPr marL="457200" indent="-457200" eaLnBrk="1" hangingPunct="1">
              <a:buFont typeface="Webdings" pitchFamily="18" charset="2"/>
              <a:buNone/>
            </a:pPr>
            <a:r>
              <a:rPr lang="de-DE" altLang="de-DE" dirty="0" smtClean="0">
                <a:solidFill>
                  <a:srgbClr val="002060"/>
                </a:solidFill>
              </a:rPr>
              <a:t>	</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pic>
        <p:nvPicPr>
          <p:cNvPr id="2" name="Picture 2" descr="C:\Users\Albert\Downloads\Fotolia_65147600_XS.jpg"/>
          <p:cNvPicPr>
            <a:picLocks noChangeAspect="1" noChangeArrowheads="1"/>
          </p:cNvPicPr>
          <p:nvPr/>
        </p:nvPicPr>
        <p:blipFill>
          <a:blip r:embed="rId3" cstate="print"/>
          <a:srcRect/>
          <a:stretch>
            <a:fillRect/>
          </a:stretch>
        </p:blipFill>
        <p:spPr bwMode="auto">
          <a:xfrm>
            <a:off x="1331640" y="1484784"/>
            <a:ext cx="757238" cy="7572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9">
                                            <p:txEl>
                                              <p:pRg st="6" end="6"/>
                                            </p:txEl>
                                          </p:spTgt>
                                        </p:tgtEl>
                                        <p:attrNameLst>
                                          <p:attrName>style.visibility</p:attrName>
                                        </p:attrNameLst>
                                      </p:cBhvr>
                                      <p:to>
                                        <p:strVal val="visible"/>
                                      </p:to>
                                    </p:set>
                                    <p:anim calcmode="lin" valueType="num">
                                      <p:cBhvr additive="base">
                                        <p:cTn id="4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099">
                                            <p:txEl>
                                              <p:pRg st="7" end="7"/>
                                            </p:txEl>
                                          </p:spTgt>
                                        </p:tgtEl>
                                        <p:attrNameLst>
                                          <p:attrName>style.visibility</p:attrName>
                                        </p:attrNameLst>
                                      </p:cBhvr>
                                      <p:to>
                                        <p:strVal val="visible"/>
                                      </p:to>
                                    </p:set>
                                    <p:anim calcmode="lin" valueType="num">
                                      <p:cBhvr additive="base">
                                        <p:cTn id="49"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099">
                                            <p:txEl>
                                              <p:pRg st="8" end="8"/>
                                            </p:txEl>
                                          </p:spTgt>
                                        </p:tgtEl>
                                        <p:attrNameLst>
                                          <p:attrName>style.visibility</p:attrName>
                                        </p:attrNameLst>
                                      </p:cBhvr>
                                      <p:to>
                                        <p:strVal val="visible"/>
                                      </p:to>
                                    </p:set>
                                    <p:anim calcmode="lin" valueType="num">
                                      <p:cBhvr additive="base">
                                        <p:cTn id="55"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099">
                                            <p:txEl>
                                              <p:pRg st="10" end="10"/>
                                            </p:txEl>
                                          </p:spTgt>
                                        </p:tgtEl>
                                        <p:attrNameLst>
                                          <p:attrName>style.visibility</p:attrName>
                                        </p:attrNameLst>
                                      </p:cBhvr>
                                      <p:to>
                                        <p:strVal val="visible"/>
                                      </p:to>
                                    </p:set>
                                    <p:anim calcmode="lin" valueType="num">
                                      <p:cBhvr additive="base">
                                        <p:cTn id="6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additive="base">
                                        <p:cTn id="62" dur="1000" fill="hold"/>
                                        <p:tgtEl>
                                          <p:spTgt spid="409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099">
                                            <p:txEl>
                                              <p:pRg st="11" end="11"/>
                                            </p:txEl>
                                          </p:spTgt>
                                        </p:tgtEl>
                                        <p:attrNameLst>
                                          <p:attrName>style.visibility</p:attrName>
                                        </p:attrNameLst>
                                      </p:cBhvr>
                                      <p:to>
                                        <p:strVal val="visible"/>
                                      </p:to>
                                    </p:set>
                                    <p:anim calcmode="lin" valueType="num">
                                      <p:cBhvr additive="base">
                                        <p:cTn id="67"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additive="base">
                                        <p:cTn id="68" dur="1000" fill="hold"/>
                                        <p:tgtEl>
                                          <p:spTgt spid="409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835150" y="1268413"/>
            <a:ext cx="7058025" cy="4897437"/>
          </a:xfrm>
        </p:spPr>
        <p:txBody>
          <a:bodyPr/>
          <a:lstStyle/>
          <a:p>
            <a:pPr marL="457200" indent="-457200" eaLnBrk="1" hangingPunct="1">
              <a:buFont typeface="Webdings" pitchFamily="18" charset="2"/>
              <a:buNone/>
            </a:pPr>
            <a:r>
              <a:rPr lang="de-DE" altLang="de-DE" dirty="0" smtClean="0">
                <a:solidFill>
                  <a:srgbClr val="002060"/>
                </a:solidFill>
              </a:rPr>
              <a:t>	f) 	</a:t>
            </a:r>
            <a:r>
              <a:rPr lang="de-DE" altLang="de-DE" b="1" dirty="0" smtClean="0">
                <a:solidFill>
                  <a:srgbClr val="002060"/>
                </a:solidFill>
              </a:rPr>
              <a:t>Rechtsfolgen</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a:t>
            </a:r>
            <a:r>
              <a:rPr lang="de-DE" altLang="de-DE" b="1" dirty="0" smtClean="0">
                <a:solidFill>
                  <a:srgbClr val="002060"/>
                </a:solidFill>
              </a:rPr>
              <a:t>zulässige Fragen </a:t>
            </a:r>
            <a:r>
              <a:rPr lang="de-DE" altLang="de-DE" dirty="0" smtClean="0">
                <a:solidFill>
                  <a:srgbClr val="002060"/>
                </a:solidFill>
              </a:rPr>
              <a:t>muss der Mieterbewerber 	wahrheitsgemäß beantwortet; ansonsten kann der 	Vermieter den Mietvertrag wegen arglistiger 	Täuschung und Irrtum anfechten </a:t>
            </a:r>
            <a:r>
              <a:rPr lang="de-DE" altLang="de-DE" dirty="0" err="1" smtClean="0">
                <a:solidFill>
                  <a:srgbClr val="002060"/>
                </a:solidFill>
              </a:rPr>
              <a:t>bzw</a:t>
            </a:r>
            <a:r>
              <a:rPr lang="de-DE" altLang="de-DE" dirty="0" smtClean="0">
                <a:solidFill>
                  <a:srgbClr val="002060"/>
                </a:solidFill>
              </a:rPr>
              <a:t> fristlos 	kündigen</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unzulässige Fragen darf der Mieterbewerber 	bewusst falsch beantworten, ohne negative 	Rechtsfolgen befürchten zu müssen</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r>
              <a:rPr lang="de-DE" altLang="de-DE" dirty="0" smtClean="0">
                <a:solidFill>
                  <a:srgbClr val="002060"/>
                </a:solidFill>
              </a:rPr>
              <a:t>	</a:t>
            </a:r>
          </a:p>
          <a:p>
            <a:pPr marL="457200" indent="-457200" eaLnBrk="1" hangingPunct="1">
              <a:buFont typeface="Webdings" pitchFamily="18" charset="2"/>
              <a:buNone/>
            </a:pP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pic>
        <p:nvPicPr>
          <p:cNvPr id="1026" name="Picture 2" descr="C:\Users\Albert\Downloads\Fotolia_130218319_XS.jpg"/>
          <p:cNvPicPr>
            <a:picLocks noChangeAspect="1" noChangeArrowheads="1"/>
          </p:cNvPicPr>
          <p:nvPr/>
        </p:nvPicPr>
        <p:blipFill>
          <a:blip r:embed="rId3" cstate="print"/>
          <a:srcRect/>
          <a:stretch>
            <a:fillRect/>
          </a:stretch>
        </p:blipFill>
        <p:spPr bwMode="auto">
          <a:xfrm>
            <a:off x="0" y="2132856"/>
            <a:ext cx="2267745" cy="424847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1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 calcmode="lin" valueType="num">
                                      <p:cBhvr additive="base">
                                        <p:cTn id="12"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099">
                                            <p:txEl>
                                              <p:pRg st="2" end="2"/>
                                            </p:txEl>
                                          </p:spTgt>
                                        </p:tgtEl>
                                        <p:attrNameLst>
                                          <p:attrName>style.visibility</p:attrName>
                                        </p:attrNameLst>
                                      </p:cBhvr>
                                      <p:to>
                                        <p:strVal val="visible"/>
                                      </p:to>
                                    </p:set>
                                    <p:anim calcmode="lin" valueType="num">
                                      <p:cBhvr additive="base">
                                        <p:cTn id="1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099">
                                            <p:txEl>
                                              <p:pRg st="4" end="4"/>
                                            </p:txEl>
                                          </p:spTgt>
                                        </p:tgtEl>
                                        <p:attrNameLst>
                                          <p:attrName>style.visibility</p:attrName>
                                        </p:attrNameLst>
                                      </p:cBhvr>
                                      <p:to>
                                        <p:strVal val="visible"/>
                                      </p:to>
                                    </p:set>
                                    <p:anim calcmode="lin" valueType="num">
                                      <p:cBhvr additive="base">
                                        <p:cTn id="24"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pPr eaLnBrk="1" hangingPunct="1"/>
            <a:r>
              <a:rPr lang="de-DE" altLang="de-DE" smtClean="0"/>
              <a:t> </a:t>
            </a:r>
          </a:p>
        </p:txBody>
      </p:sp>
      <p:sp>
        <p:nvSpPr>
          <p:cNvPr id="10243" name="Inhaltsplatzhalter 2"/>
          <p:cNvSpPr>
            <a:spLocks noGrp="1"/>
          </p:cNvSpPr>
          <p:nvPr>
            <p:ph idx="1"/>
          </p:nvPr>
        </p:nvSpPr>
        <p:spPr>
          <a:xfrm>
            <a:off x="1835150" y="1268413"/>
            <a:ext cx="7058025" cy="720725"/>
          </a:xfrm>
        </p:spPr>
        <p:txBody>
          <a:bodyPr/>
          <a:lstStyle/>
          <a:p>
            <a:pPr marL="457200" indent="-457200" eaLnBrk="1" hangingPunct="1">
              <a:buFont typeface="Webdings" pitchFamily="18" charset="2"/>
              <a:buNone/>
            </a:pPr>
            <a:r>
              <a:rPr lang="de-DE" altLang="de-DE" smtClean="0">
                <a:solidFill>
                  <a:srgbClr val="002060"/>
                </a:solidFill>
              </a:rPr>
              <a:t>	</a:t>
            </a:r>
          </a:p>
          <a:p>
            <a:pPr marL="457200" indent="-457200" eaLnBrk="1" hangingPunct="1">
              <a:buFont typeface="Webdings" pitchFamily="18" charset="2"/>
              <a:buNone/>
            </a:pPr>
            <a:r>
              <a:rPr lang="de-DE" altLang="de-DE" smtClean="0">
                <a:solidFill>
                  <a:srgbClr val="002060"/>
                </a:solidFill>
              </a:rPr>
              <a:t>	</a:t>
            </a:r>
          </a:p>
          <a:p>
            <a:pPr marL="457200" indent="-457200" eaLnBrk="1" hangingPunct="1">
              <a:buFont typeface="Webdings" pitchFamily="18" charset="2"/>
              <a:buNone/>
            </a:pPr>
            <a:endParaRPr lang="de-DE" altLang="de-DE" smtClean="0">
              <a:solidFill>
                <a:srgbClr val="002060"/>
              </a:solidFill>
            </a:endParaRPr>
          </a:p>
          <a:p>
            <a:pPr marL="457200" indent="-457200" eaLnBrk="1" hangingPunct="1">
              <a:buFont typeface="Webdings" pitchFamily="18" charset="2"/>
              <a:buNone/>
            </a:pPr>
            <a:endParaRPr lang="de-DE" altLang="de-DE" sz="2800" smtClean="0">
              <a:solidFill>
                <a:srgbClr val="002060"/>
              </a:solidFill>
            </a:endParaRPr>
          </a:p>
        </p:txBody>
      </p:sp>
      <p:sp>
        <p:nvSpPr>
          <p:cNvPr id="5" name="Rechteck 4"/>
          <p:cNvSpPr>
            <a:spLocks noChangeArrowheads="1"/>
          </p:cNvSpPr>
          <p:nvPr/>
        </p:nvSpPr>
        <p:spPr bwMode="auto">
          <a:xfrm>
            <a:off x="1619250" y="981075"/>
            <a:ext cx="7056438" cy="5262979"/>
          </a:xfrm>
          <a:prstGeom prst="rect">
            <a:avLst/>
          </a:prstGeom>
          <a:noFill/>
          <a:ln w="9525">
            <a:noFill/>
            <a:miter lim="800000"/>
            <a:headEnd/>
            <a:tailEnd/>
          </a:ln>
        </p:spPr>
        <p:txBody>
          <a:bodyPr>
            <a:spAutoFit/>
          </a:bodyPr>
          <a:lstStyle/>
          <a:p>
            <a:r>
              <a:rPr lang="de-DE" dirty="0">
                <a:solidFill>
                  <a:srgbClr val="002060"/>
                </a:solidFill>
              </a:rPr>
              <a:t>Muster </a:t>
            </a:r>
            <a:r>
              <a:rPr lang="de-DE" dirty="0" smtClean="0">
                <a:solidFill>
                  <a:srgbClr val="002060"/>
                </a:solidFill>
              </a:rPr>
              <a:t>Selbstauskunft</a:t>
            </a:r>
            <a:endParaRPr lang="de-DE" dirty="0">
              <a:solidFill>
                <a:srgbClr val="002060"/>
              </a:solidFill>
            </a:endParaRPr>
          </a:p>
          <a:p>
            <a:endParaRPr lang="de-DE" sz="1000" dirty="0">
              <a:solidFill>
                <a:srgbClr val="002060"/>
              </a:solidFill>
            </a:endParaRPr>
          </a:p>
          <a:p>
            <a:r>
              <a:rPr lang="de-DE" sz="1100" dirty="0" smtClean="0"/>
              <a:t>Mieterselbstauskunft</a:t>
            </a:r>
          </a:p>
          <a:p>
            <a:endParaRPr lang="de-DE" sz="1100" dirty="0" smtClean="0"/>
          </a:p>
          <a:p>
            <a:r>
              <a:rPr lang="de-DE" sz="1100" dirty="0" smtClean="0"/>
              <a:t>Ich/wir erteile(n) dem Vermieter im Zusammenhang mit dem möglichen Abschluss eines Mietvertrages über die Wohnung __________________________freiwillig und wahrheitsgemäß die nachfolgende Auskunft. </a:t>
            </a:r>
          </a:p>
          <a:p>
            <a:r>
              <a:rPr lang="de-DE" sz="1100" dirty="0" smtClean="0"/>
              <a:t>Mir/uns ist bekannt, dass der Inhalt dieser Auskunft für den Vermieter für den Abschluss des Mietvertrages von wesentlicher Bedeutung ist.</a:t>
            </a:r>
          </a:p>
          <a:p>
            <a:r>
              <a:rPr lang="de-DE" sz="1100" dirty="0" smtClean="0"/>
              <a:t>Sollte ich/ sollten wir auf die nachfolgenden Fragen falsch und/oder unvollständig antworten, kann der Vermieter das spätere Mietverhältnis ordentlich oder außerordentlich fristlos kündigen oder anfechten und darüberhinaus Schadensersatzansprüche geltend machen. </a:t>
            </a:r>
          </a:p>
          <a:p>
            <a:r>
              <a:rPr lang="de-DE" sz="1100" dirty="0" smtClean="0"/>
              <a:t> </a:t>
            </a:r>
          </a:p>
          <a:p>
            <a:r>
              <a:rPr lang="de-DE" sz="1100" dirty="0" smtClean="0"/>
              <a:t>Persönliche Daten des/der Mietinteressenten </a:t>
            </a:r>
          </a:p>
          <a:p>
            <a:r>
              <a:rPr lang="de-DE" sz="1100" dirty="0" smtClean="0"/>
              <a:t>(Name, Geburtsdatum, Familienstand, aktuelle Anschrift)</a:t>
            </a:r>
          </a:p>
          <a:p>
            <a:r>
              <a:rPr lang="de-DE" sz="1100" dirty="0" smtClean="0"/>
              <a:t>aktueller Arbeitgeber</a:t>
            </a:r>
          </a:p>
          <a:p>
            <a:r>
              <a:rPr lang="de-DE" sz="1100" dirty="0" smtClean="0"/>
              <a:t>Beruf</a:t>
            </a:r>
          </a:p>
          <a:p>
            <a:r>
              <a:rPr lang="de-DE" sz="1100" dirty="0" smtClean="0"/>
              <a:t>Befristetes/ unbefristetes Arbeitsverhältnis?</a:t>
            </a:r>
          </a:p>
          <a:p>
            <a:r>
              <a:rPr lang="de-DE" sz="1100" dirty="0" smtClean="0"/>
              <a:t>Monatliches Gesamtnettoeinkommen</a:t>
            </a:r>
          </a:p>
          <a:p>
            <a:endParaRPr lang="de-DE" sz="1100" b="1" dirty="0" smtClean="0"/>
          </a:p>
          <a:p>
            <a:r>
              <a:rPr lang="de-DE" sz="1100" b="1" dirty="0" smtClean="0"/>
              <a:t>Die Wohnung wird voraussichtlich mit folgenden weiteren Personen bezogen:</a:t>
            </a:r>
            <a:endParaRPr lang="de-DE" sz="1100" dirty="0" smtClean="0"/>
          </a:p>
          <a:p>
            <a:endParaRPr lang="de-DE" sz="1100" dirty="0" smtClean="0"/>
          </a:p>
          <a:p>
            <a:r>
              <a:rPr lang="de-DE" sz="1100" b="1" dirty="0" smtClean="0"/>
              <a:t>Haben Sie in den letzten drei Jahren die Vermögensauskunft abgegeben?         </a:t>
            </a:r>
            <a:endParaRPr lang="de-DE" sz="1100" dirty="0" smtClean="0"/>
          </a:p>
          <a:p>
            <a:endParaRPr lang="de-DE" sz="1100" dirty="0" smtClean="0"/>
          </a:p>
          <a:p>
            <a:r>
              <a:rPr lang="de-DE" sz="1100" b="1" dirty="0" smtClean="0"/>
              <a:t>Waren Sie in den letzten 3 Jahren Beklagter in einem Räumungsrechtsstreit?</a:t>
            </a:r>
          </a:p>
          <a:p>
            <a:endParaRPr lang="de-DE" sz="1100" b="1" dirty="0" smtClean="0"/>
          </a:p>
          <a:p>
            <a:r>
              <a:rPr lang="de-DE" sz="1100" b="1" dirty="0" smtClean="0"/>
              <a:t>Wurde gegen Sie in den letzten 3 Jahren Zwangsvollstreckungsmaßnahmen eingeleitet? </a:t>
            </a:r>
          </a:p>
          <a:p>
            <a:endParaRPr lang="de-DE" sz="1100" b="1" dirty="0" smtClean="0"/>
          </a:p>
          <a:p>
            <a:r>
              <a:rPr lang="de-DE" sz="1100" b="1" dirty="0" smtClean="0"/>
              <a:t>Läuft über Ihr Vermögen aktuell ein Insolvenzverfahren und wurde die Eröffnung eines solches in den letzten 5 Jahren mangels Masse abgewiesen?</a:t>
            </a:r>
            <a:endParaRPr lang="de-DE" sz="1100" dirty="0" smtClean="0"/>
          </a:p>
          <a:p>
            <a:endParaRPr lang="de-DE" sz="11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pPr eaLnBrk="1" hangingPunct="1"/>
            <a:r>
              <a:rPr lang="de-DE" altLang="de-DE" smtClean="0"/>
              <a:t> </a:t>
            </a:r>
          </a:p>
        </p:txBody>
      </p:sp>
      <p:sp>
        <p:nvSpPr>
          <p:cNvPr id="4099" name="Inhaltsplatzhalter 2"/>
          <p:cNvSpPr>
            <a:spLocks noGrp="1"/>
          </p:cNvSpPr>
          <p:nvPr>
            <p:ph idx="1"/>
          </p:nvPr>
        </p:nvSpPr>
        <p:spPr>
          <a:xfrm>
            <a:off x="1475656" y="1052736"/>
            <a:ext cx="7056437" cy="4824536"/>
          </a:xfrm>
        </p:spPr>
        <p:txBody>
          <a:bodyPr/>
          <a:lstStyle/>
          <a:p>
            <a:pPr marL="0" indent="0">
              <a:spcBef>
                <a:spcPts val="0"/>
              </a:spcBef>
              <a:buNone/>
            </a:pPr>
            <a:endParaRPr lang="de-DE" sz="1100" b="1" dirty="0" smtClean="0"/>
          </a:p>
          <a:p>
            <a:pPr marL="0" indent="0">
              <a:spcBef>
                <a:spcPts val="0"/>
              </a:spcBef>
              <a:buNone/>
            </a:pPr>
            <a:r>
              <a:rPr lang="de-DE" sz="1100" b="1" dirty="0" smtClean="0"/>
              <a:t>Haben Sie Mietschulden aus vorangegangenen Mietverhältnissen?</a:t>
            </a:r>
            <a:endParaRPr lang="de-DE" sz="1100" dirty="0" smtClean="0"/>
          </a:p>
          <a:p>
            <a:pPr marL="0" indent="0">
              <a:spcBef>
                <a:spcPts val="0"/>
              </a:spcBef>
              <a:buNone/>
            </a:pPr>
            <a:endParaRPr lang="de-DE" sz="1100" b="1" dirty="0" smtClean="0"/>
          </a:p>
          <a:p>
            <a:pPr marL="0" indent="0">
              <a:spcBef>
                <a:spcPts val="0"/>
              </a:spcBef>
              <a:buNone/>
            </a:pPr>
            <a:r>
              <a:rPr lang="de-DE" sz="1100" b="1" dirty="0" smtClean="0"/>
              <a:t>Beziehen Sie Sozialleistungen, wenn ja, welche Art und in welcher Höhe?</a:t>
            </a:r>
          </a:p>
          <a:p>
            <a:pPr marL="0" indent="0">
              <a:spcBef>
                <a:spcPts val="0"/>
              </a:spcBef>
              <a:buNone/>
            </a:pPr>
            <a:endParaRPr lang="de-DE" sz="1100" b="1" dirty="0" smtClean="0"/>
          </a:p>
          <a:p>
            <a:pPr marL="0" indent="0">
              <a:spcBef>
                <a:spcPts val="0"/>
              </a:spcBef>
              <a:buNone/>
            </a:pPr>
            <a:r>
              <a:rPr lang="de-DE" sz="1100" b="1" dirty="0" smtClean="0"/>
              <a:t>Wollen Sie die Wohnung auch gewerblich nutzen, wenn ja, in welcher Weise?</a:t>
            </a:r>
          </a:p>
          <a:p>
            <a:pPr marL="0" indent="0">
              <a:spcBef>
                <a:spcPts val="0"/>
              </a:spcBef>
              <a:buNone/>
            </a:pPr>
            <a:endParaRPr lang="de-DE" sz="1100" b="1" dirty="0" smtClean="0"/>
          </a:p>
          <a:p>
            <a:pPr marL="0" indent="0">
              <a:spcBef>
                <a:spcPts val="0"/>
              </a:spcBef>
              <a:buNone/>
            </a:pPr>
            <a:r>
              <a:rPr lang="de-DE" sz="1100" b="1" dirty="0" smtClean="0"/>
              <a:t>Besitzen Sie Haustiere, wenn ja welche?</a:t>
            </a:r>
            <a:endParaRPr lang="de-DE" sz="1100" dirty="0" smtClean="0"/>
          </a:p>
          <a:p>
            <a:pPr marL="0" indent="0">
              <a:spcBef>
                <a:spcPts val="0"/>
              </a:spcBef>
              <a:buNone/>
            </a:pPr>
            <a:endParaRPr lang="de-DE" sz="1100" b="1" dirty="0" smtClean="0"/>
          </a:p>
          <a:p>
            <a:pPr marL="0" indent="0">
              <a:spcBef>
                <a:spcPts val="0"/>
              </a:spcBef>
              <a:buNone/>
            </a:pPr>
            <a:r>
              <a:rPr lang="de-DE" sz="1100" dirty="0" smtClean="0"/>
              <a:t>Hiermit erkläre ich/erklären wir ausdrücklich, die mit einem Abschluss eines Mietvertrages für die hier in Betracht kommende Wohnung zu zahlende Miete (einschließlich der anfallenden Neben- und Betriebskosten) sowie die Kaution zahlen zu können.  </a:t>
            </a:r>
          </a:p>
          <a:p>
            <a:pPr marL="0" indent="0">
              <a:spcBef>
                <a:spcPts val="0"/>
              </a:spcBef>
              <a:buNone/>
            </a:pPr>
            <a:endParaRPr lang="de-DE" sz="1100" dirty="0" smtClean="0"/>
          </a:p>
          <a:p>
            <a:pPr marL="0" indent="0">
              <a:spcBef>
                <a:spcPts val="0"/>
              </a:spcBef>
              <a:buNone/>
            </a:pPr>
            <a:r>
              <a:rPr lang="de-DE" sz="1100" dirty="0" smtClean="0"/>
              <a:t>Ich versichere/ wir versichern, dass die obigen Angaben richtig und vollständig sind und nach bestem Wissen und Gewissen gemacht wurden.</a:t>
            </a:r>
          </a:p>
          <a:p>
            <a:pPr marL="0" indent="0">
              <a:spcBef>
                <a:spcPts val="0"/>
              </a:spcBef>
              <a:buNone/>
            </a:pPr>
            <a:endParaRPr lang="de-DE" sz="1100" dirty="0" smtClean="0"/>
          </a:p>
          <a:p>
            <a:pPr marL="0" indent="0">
              <a:spcBef>
                <a:spcPts val="0"/>
              </a:spcBef>
              <a:buNone/>
            </a:pPr>
            <a:r>
              <a:rPr lang="de-DE" sz="1100" b="1" dirty="0" smtClean="0"/>
              <a:t>Datenschutz:</a:t>
            </a:r>
            <a:endParaRPr lang="de-DE" sz="1100" dirty="0" smtClean="0"/>
          </a:p>
          <a:p>
            <a:pPr marL="0" indent="0">
              <a:spcBef>
                <a:spcPts val="0"/>
              </a:spcBef>
              <a:buNone/>
            </a:pPr>
            <a:r>
              <a:rPr lang="de-DE" sz="1100" dirty="0" smtClean="0"/>
              <a:t>Ich bin/Wir sind mit der Verwendung der angegebenen Daten für eigene Zwecke des Vermieters gemäß dem Bundesdatenschutzgesetz einverstanden Derr Vermieter wird entsprechend der gesetzlichen Regeln unverzüglich alle nicht mehr benötigten Auskünfte und Daten vernichten bzw. löschen, insbesondere, wenn ein Mietvertrag nicht zustande kommen sollte.</a:t>
            </a:r>
          </a:p>
          <a:p>
            <a:pPr marL="0" indent="0">
              <a:spcBef>
                <a:spcPts val="0"/>
              </a:spcBef>
              <a:buNone/>
            </a:pPr>
            <a:endParaRPr lang="de-DE" sz="1100" dirty="0" smtClean="0"/>
          </a:p>
          <a:p>
            <a:pPr marL="0" indent="0">
              <a:spcBef>
                <a:spcPts val="0"/>
              </a:spcBef>
              <a:buNone/>
            </a:pPr>
            <a:r>
              <a:rPr lang="de-DE" sz="1100" b="1" dirty="0" smtClean="0"/>
              <a:t>SCHUFA- Erklärung:</a:t>
            </a:r>
            <a:endParaRPr lang="de-DE" sz="1100" dirty="0" smtClean="0"/>
          </a:p>
          <a:p>
            <a:pPr marL="0" indent="0">
              <a:spcBef>
                <a:spcPts val="0"/>
              </a:spcBef>
              <a:buNone/>
            </a:pPr>
            <a:r>
              <a:rPr lang="de-DE" sz="1100" dirty="0" smtClean="0"/>
              <a:t>Mit der Einholung von Auskünften insbesondere bei der SCHUFA bin/sind ich/wir einverstanden und bestätige(n), dass ich/wir auf Wunsch eine Selbstauskunft der SCHUFA vorlegen werde(n).</a:t>
            </a:r>
          </a:p>
          <a:p>
            <a:pPr marL="0" indent="0">
              <a:spcBef>
                <a:spcPts val="0"/>
              </a:spcBef>
            </a:pPr>
            <a:endParaRPr lang="de-DE" sz="1100" dirty="0" smtClean="0"/>
          </a:p>
          <a:p>
            <a:pPr marL="0" indent="0">
              <a:spcBef>
                <a:spcPts val="0"/>
              </a:spcBef>
              <a:buNone/>
            </a:pPr>
            <a:r>
              <a:rPr lang="de-DE" sz="1100" dirty="0" smtClean="0"/>
              <a:t>Ort, Datum</a:t>
            </a:r>
          </a:p>
          <a:p>
            <a:pPr marL="0" indent="0">
              <a:spcBef>
                <a:spcPts val="0"/>
              </a:spcBef>
              <a:buNone/>
            </a:pPr>
            <a:endParaRPr lang="de-DE" sz="1100" dirty="0" smtClean="0"/>
          </a:p>
          <a:p>
            <a:pPr marL="0" indent="0">
              <a:spcBef>
                <a:spcPts val="0"/>
              </a:spcBef>
              <a:buNone/>
            </a:pPr>
            <a:r>
              <a:rPr lang="de-DE" sz="1100" dirty="0" smtClean="0"/>
              <a:t>Unterschrift Mieterbewerber</a:t>
            </a:r>
          </a:p>
          <a:p>
            <a:pPr marL="0" indent="0">
              <a:spcBef>
                <a:spcPts val="0"/>
              </a:spcBef>
              <a:buNone/>
            </a:pPr>
            <a:endParaRPr lang="de-DE" altLang="de-DE" sz="1100" dirty="0" smtClean="0">
              <a:solidFill>
                <a:srgbClr val="002060"/>
              </a:solidFill>
            </a:endParaRPr>
          </a:p>
          <a:p>
            <a:pPr marL="0" indent="0">
              <a:spcBef>
                <a:spcPts val="0"/>
              </a:spcBef>
              <a:buNone/>
            </a:pPr>
            <a:endParaRPr lang="de-DE" altLang="de-DE" dirty="0" smtClean="0">
              <a:solidFill>
                <a:srgbClr val="002060"/>
              </a:solidFill>
            </a:endParaRPr>
          </a:p>
          <a:p>
            <a:pPr marL="457200" indent="-457200" eaLnBrk="1" hangingPunct="1">
              <a:buFont typeface="Webdings" pitchFamily="18" charset="2"/>
              <a:buNone/>
            </a:pPr>
            <a:endParaRPr lang="de-DE" altLang="de-DE" sz="2800" dirty="0" smtClean="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wipe(up)">
                                      <p:cBhvr>
                                        <p:cTn id="7" dur="10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9">
                                            <p:txEl>
                                              <p:pRg st="3" end="3"/>
                                            </p:txEl>
                                          </p:spTgt>
                                        </p:tgtEl>
                                        <p:attrNameLst>
                                          <p:attrName>style.visibility</p:attrName>
                                        </p:attrNameLst>
                                      </p:cBhvr>
                                      <p:to>
                                        <p:strVal val="visible"/>
                                      </p:to>
                                    </p:set>
                                    <p:animEffect transition="in" filter="wipe(up)">
                                      <p:cBhvr>
                                        <p:cTn id="12" dur="1000"/>
                                        <p:tgtEl>
                                          <p:spTgt spid="409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099">
                                            <p:txEl>
                                              <p:pRg st="5" end="5"/>
                                            </p:txEl>
                                          </p:spTgt>
                                        </p:tgtEl>
                                        <p:attrNameLst>
                                          <p:attrName>style.visibility</p:attrName>
                                        </p:attrNameLst>
                                      </p:cBhvr>
                                      <p:to>
                                        <p:strVal val="visible"/>
                                      </p:to>
                                    </p:set>
                                    <p:animEffect transition="in" filter="wipe(up)">
                                      <p:cBhvr>
                                        <p:cTn id="17" dur="1000"/>
                                        <p:tgtEl>
                                          <p:spTgt spid="409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099">
                                            <p:txEl>
                                              <p:pRg st="7" end="7"/>
                                            </p:txEl>
                                          </p:spTgt>
                                        </p:tgtEl>
                                        <p:attrNameLst>
                                          <p:attrName>style.visibility</p:attrName>
                                        </p:attrNameLst>
                                      </p:cBhvr>
                                      <p:to>
                                        <p:strVal val="visible"/>
                                      </p:to>
                                    </p:set>
                                    <p:animEffect transition="in" filter="wipe(up)">
                                      <p:cBhvr>
                                        <p:cTn id="22" dur="1000"/>
                                        <p:tgtEl>
                                          <p:spTgt spid="4099">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099">
                                            <p:txEl>
                                              <p:pRg st="9" end="9"/>
                                            </p:txEl>
                                          </p:spTgt>
                                        </p:tgtEl>
                                        <p:attrNameLst>
                                          <p:attrName>style.visibility</p:attrName>
                                        </p:attrNameLst>
                                      </p:cBhvr>
                                      <p:to>
                                        <p:strVal val="visible"/>
                                      </p:to>
                                    </p:set>
                                    <p:animEffect transition="in" filter="wipe(up)">
                                      <p:cBhvr>
                                        <p:cTn id="27" dur="1000"/>
                                        <p:tgtEl>
                                          <p:spTgt spid="4099">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099">
                                            <p:txEl>
                                              <p:pRg st="11" end="11"/>
                                            </p:txEl>
                                          </p:spTgt>
                                        </p:tgtEl>
                                        <p:attrNameLst>
                                          <p:attrName>style.visibility</p:attrName>
                                        </p:attrNameLst>
                                      </p:cBhvr>
                                      <p:to>
                                        <p:strVal val="visible"/>
                                      </p:to>
                                    </p:set>
                                    <p:animEffect transition="in" filter="wipe(up)">
                                      <p:cBhvr>
                                        <p:cTn id="32" dur="1000"/>
                                        <p:tgtEl>
                                          <p:spTgt spid="4099">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099">
                                            <p:txEl>
                                              <p:pRg st="13" end="13"/>
                                            </p:txEl>
                                          </p:spTgt>
                                        </p:tgtEl>
                                        <p:attrNameLst>
                                          <p:attrName>style.visibility</p:attrName>
                                        </p:attrNameLst>
                                      </p:cBhvr>
                                      <p:to>
                                        <p:strVal val="visible"/>
                                      </p:to>
                                    </p:set>
                                    <p:animEffect transition="in" filter="wipe(up)">
                                      <p:cBhvr>
                                        <p:cTn id="37" dur="1000"/>
                                        <p:tgtEl>
                                          <p:spTgt spid="4099">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099">
                                            <p:txEl>
                                              <p:pRg st="14" end="14"/>
                                            </p:txEl>
                                          </p:spTgt>
                                        </p:tgtEl>
                                        <p:attrNameLst>
                                          <p:attrName>style.visibility</p:attrName>
                                        </p:attrNameLst>
                                      </p:cBhvr>
                                      <p:to>
                                        <p:strVal val="visible"/>
                                      </p:to>
                                    </p:set>
                                    <p:animEffect transition="in" filter="wipe(up)">
                                      <p:cBhvr>
                                        <p:cTn id="42" dur="1000"/>
                                        <p:tgtEl>
                                          <p:spTgt spid="4099">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099">
                                            <p:txEl>
                                              <p:pRg st="16" end="16"/>
                                            </p:txEl>
                                          </p:spTgt>
                                        </p:tgtEl>
                                        <p:attrNameLst>
                                          <p:attrName>style.visibility</p:attrName>
                                        </p:attrNameLst>
                                      </p:cBhvr>
                                      <p:to>
                                        <p:strVal val="visible"/>
                                      </p:to>
                                    </p:set>
                                    <p:animEffect transition="in" filter="wipe(up)">
                                      <p:cBhvr>
                                        <p:cTn id="47" dur="1000"/>
                                        <p:tgtEl>
                                          <p:spTgt spid="4099">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4099">
                                            <p:txEl>
                                              <p:pRg st="17" end="17"/>
                                            </p:txEl>
                                          </p:spTgt>
                                        </p:tgtEl>
                                        <p:attrNameLst>
                                          <p:attrName>style.visibility</p:attrName>
                                        </p:attrNameLst>
                                      </p:cBhvr>
                                      <p:to>
                                        <p:strVal val="visible"/>
                                      </p:to>
                                    </p:set>
                                    <p:animEffect transition="in" filter="wipe(up)">
                                      <p:cBhvr>
                                        <p:cTn id="52" dur="1000"/>
                                        <p:tgtEl>
                                          <p:spTgt spid="4099">
                                            <p:txEl>
                                              <p:pRg st="17" end="1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4099">
                                            <p:txEl>
                                              <p:pRg st="19" end="19"/>
                                            </p:txEl>
                                          </p:spTgt>
                                        </p:tgtEl>
                                        <p:attrNameLst>
                                          <p:attrName>style.visibility</p:attrName>
                                        </p:attrNameLst>
                                      </p:cBhvr>
                                      <p:to>
                                        <p:strVal val="visible"/>
                                      </p:to>
                                    </p:set>
                                    <p:animEffect transition="in" filter="wipe(up)">
                                      <p:cBhvr>
                                        <p:cTn id="57" dur="1000"/>
                                        <p:tgtEl>
                                          <p:spTgt spid="4099">
                                            <p:txEl>
                                              <p:pRg st="19" end="1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099">
                                            <p:txEl>
                                              <p:pRg st="21" end="21"/>
                                            </p:txEl>
                                          </p:spTgt>
                                        </p:tgtEl>
                                        <p:attrNameLst>
                                          <p:attrName>style.visibility</p:attrName>
                                        </p:attrNameLst>
                                      </p:cBhvr>
                                      <p:to>
                                        <p:strVal val="visible"/>
                                      </p:to>
                                    </p:set>
                                    <p:animEffect transition="in" filter="wipe(up)">
                                      <p:cBhvr>
                                        <p:cTn id="62" dur="1000"/>
                                        <p:tgtEl>
                                          <p:spTgt spid="4099">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theme/theme1.xml><?xml version="1.0" encoding="utf-8"?>
<a:theme xmlns:a="http://schemas.openxmlformats.org/drawingml/2006/main" name="dsri-herbstakademie_2015">
  <a:themeElements>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issa-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issa-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issa-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issa-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issa-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issa-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issa-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dsri-herbstakademie_2015.potx</Template>
  <TotalTime>0</TotalTime>
  <Words>381</Words>
  <Application>Microsoft Office PowerPoint</Application>
  <PresentationFormat>Bildschirmpräsentation (4:3)</PresentationFormat>
  <Paragraphs>184</Paragraphs>
  <Slides>15</Slides>
  <Notes>14</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dsri-herbstakademie_2015</vt:lpstr>
      <vt:lpstr>Problemmieter –  Mietausfälle vermeiden, erfolgreich kündigen</vt:lpstr>
      <vt:lpstr> </vt:lpstr>
      <vt:lpstr> </vt:lpstr>
      <vt:lpstr> </vt:lpstr>
      <vt:lpstr> </vt:lpstr>
      <vt:lpstr> </vt:lpstr>
      <vt:lpstr> </vt:lpstr>
      <vt:lpstr> </vt:lpstr>
      <vt:lpstr> </vt:lpstr>
      <vt:lpstr> </vt:lpstr>
      <vt:lpstr> </vt:lpstr>
      <vt:lpstr> </vt:lpstr>
      <vt:lpstr> </vt:lpstr>
      <vt:lpstr> </vt:lpstr>
      <vt:lpstr>Kontakt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Folienvorlage</dc:subject>
  <dc:creator>Anna Schlünzen</dc:creator>
  <dc:description>Diese Folienvorlage beinhaltet einen Folienmaster und einen Titelmaster. Bitte Ändern Sie Ihren Namen unter Ansicht-&gt;Master-&gt;Folienmaster und geben dort noch die Gesamtzahl der Folien in der Fußnote an. Die aktuelle Folie wird automatisch ermittelt.</dc:description>
  <cp:lastModifiedBy>Albert</cp:lastModifiedBy>
  <cp:revision>94</cp:revision>
  <dcterms:created xsi:type="dcterms:W3CDTF">2015-02-24T07:04:09Z</dcterms:created>
  <dcterms:modified xsi:type="dcterms:W3CDTF">2017-06-19T07:11:40Z</dcterms:modified>
</cp:coreProperties>
</file>